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4"/>
  </p:sldMasterIdLst>
  <p:sldIdLst>
    <p:sldId id="267" r:id="rId5"/>
    <p:sldId id="268" r:id="rId6"/>
    <p:sldId id="302" r:id="rId7"/>
    <p:sldId id="270" r:id="rId8"/>
    <p:sldId id="300" r:id="rId9"/>
    <p:sldId id="272" r:id="rId10"/>
    <p:sldId id="273" r:id="rId11"/>
    <p:sldId id="274" r:id="rId12"/>
    <p:sldId id="275" r:id="rId13"/>
    <p:sldId id="288" r:id="rId14"/>
    <p:sldId id="296" r:id="rId15"/>
    <p:sldId id="299" r:id="rId16"/>
    <p:sldId id="304" r:id="rId17"/>
    <p:sldId id="290" r:id="rId18"/>
    <p:sldId id="301" r:id="rId19"/>
    <p:sldId id="292" r:id="rId20"/>
    <p:sldId id="278" r:id="rId21"/>
    <p:sldId id="279" r:id="rId22"/>
    <p:sldId id="280" r:id="rId23"/>
    <p:sldId id="284" r:id="rId24"/>
    <p:sldId id="281" r:id="rId25"/>
    <p:sldId id="303" r:id="rId26"/>
    <p:sldId id="294" r:id="rId27"/>
    <p:sldId id="283" r:id="rId28"/>
    <p:sldId id="293" r:id="rId2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ddefoot, Ginny@BCSH" initials="PG" lastIdx="8" clrIdx="0">
    <p:extLst>
      <p:ext uri="{19B8F6BF-5375-455C-9EA6-DF929625EA0E}">
        <p15:presenceInfo xmlns:p15="http://schemas.microsoft.com/office/powerpoint/2012/main" userId="S-1-5-21-1787871299-1839642009-2755954248-10122" providerId="AD"/>
      </p:ext>
    </p:extLst>
  </p:cmAuthor>
  <p:cmAuthor id="2" name="Mattox, Lahela@BCSH" initials="ML" lastIdx="12" clrIdx="1">
    <p:extLst>
      <p:ext uri="{19B8F6BF-5375-455C-9EA6-DF929625EA0E}">
        <p15:presenceInfo xmlns:p15="http://schemas.microsoft.com/office/powerpoint/2012/main" userId="S-1-5-21-1787871299-1839642009-2755954248-10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4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0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0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3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40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4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6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BBF6CC-DA4E-4620-851A-1E6097F9AAC4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7DF1DD-216E-4466-B717-B7472461ED5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4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csh.ca.gov/hcfc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20.rs6.net/tn.jsp?f=001_aWuGgIztDIkBIcpC4DEJThTMZYzmdztI6iwlrCU-2YjPdMjHJAgr2QYYVyybT8XChdm1_JGuVNOLJoErZqhveqC_72H19xnQPeDpOfdMtG-KJmI9v6ISiJrMmK8th7SKUmhLM_tig0muDNqF1SJjw1QeUJRpLp5VDBDhH8oQ9lRpCG_FdX6a8zuRfNhuBwSvr4qhyUL12wrVUocjAXIzgIVoV4pbp8kH0hvoIAl93zLwsukzG2RagG7eat9oD9aLL6cwZa_fuh722isMQmL9A==&amp;c=BzY8d1GoVO_aacdgQAaEWLGa29gGrk4wguNDnqbyZRbJZEyLSd0iUA==&amp;ch=JMiSAE-wYgJV3WpQFDzM-zI-WNmybXOBY9KVD7_JAK2ssx5dD1_cyA==" TargetMode="External"/><Relationship Id="rId3" Type="http://schemas.openxmlformats.org/officeDocument/2006/relationships/hyperlink" Target="http://r20.rs6.net/tn.jsp?f=001_aWuGgIztDIkBIcpC4DEJThTMZYzmdztI6iwlrCU-2YjPdMjHJAgr2QYYVyybT8XhsR8NROgc8c9173JlldCurZHI8Ldh7wi87bQAGdmTKLc5C8RWxFGACwDZwvYFxgPETT2c_eGgH8jbyJuPDg7BP7KOMsBSBNgxSbRyc1cBOQO_3U4A6OUZONQ6tmhrTPRkEFTJ-sU42LkRviSCDOkhNOe9f0SJO4FvG6woh9DBcjO0G4FMfhw-UErMWH-bPca2QigKwAtQgCdSXczQxqjwA==&amp;c=BzY8d1GoVO_aacdgQAaEWLGa29gGrk4wguNDnqbyZRbJZEyLSd0iUA==&amp;ch=JMiSAE-wYgJV3WpQFDzM-zI-WNmybXOBY9KVD7_JAK2ssx5dD1_cyA==" TargetMode="External"/><Relationship Id="rId7" Type="http://schemas.openxmlformats.org/officeDocument/2006/relationships/hyperlink" Target="http://r20.rs6.net/tn.jsp?f=001_aWuGgIztDIkBIcpC4DEJThTMZYzmdztI6iwlrCU-2YjPdMjHJAgr2QYYVyybT8XGyZElIuxm8TznNDr6-QPGNnLkTA5RRpPVSF57CgST5V2FFxsaG4E1bqX-lvOXBLiFUSsK_VlGvVelQ0UDZEsJboAyyZsDmRIz_vnWmUxULcmS3_lyg-xxsyR6XqwjpYOreaCs5FuU1fsKcywhfXeAIJHes0E1OGdrgc5UDsyu8vyv4N4by-LdfUcf3iuHQTSuYVgCbDeqvrb1_YsMKipVg==&amp;c=BzY8d1GoVO_aacdgQAaEWLGa29gGrk4wguNDnqbyZRbJZEyLSd0iUA==&amp;ch=JMiSAE-wYgJV3WpQFDzM-zI-WNmybXOBY9KVD7_JAK2ssx5dD1_cyA==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20.rs6.net/tn.jsp?f=001_aWuGgIztDIkBIcpC4DEJThTMZYzmdztI6iwlrCU-2YjPdMjHJAgr2QYYVyybT8XKrrTx4ylH686Z2sDqAhHMGboC9tsdqUNc3zrUpjGHJv3rdQ_MIxDt7PZhwrdDMe-gMIGv8nH18d6IygsEpte6pdHM1M403MMuAR9EF_DhcNGGDWxHNgSgYJC9IbSYINRt1Sxai8DiBF2rz-K4Nba34xi8_rs5aSpCoWaULsJ2J5KawtTRsIK1XYhkrVhkTrPy_R49cV7BNj-fg2ApD3m3HZ2ysVsvs_w2VzFZhP2H3RW1ySbI8h20aQ6BvuUcW2w3Ws0fkEuXlyN2z1d2Y-Xrklkj-8jo5ZbNtVZQbl-HMxlyDjVz-r7vH3Kp0oHc3AQ9Z6l8OQKiXcTpEqOkm9JFp2p8DYmXHXpmsPMoYiAxjhi-2jxxoecH_uZtWnhmIDBhEra6-x_gEq7gUZ0R5iqucW3hY8CY6O06CKgVgiyNsIZmehruEN-Ib56pF5ac223Cshtwg_JLFrnRD2puDILaMHKeaXAsqj-hsyeE8hhJbi8P_vi5ysw257jaUR-6aGuaW4s6U1r0HsPYCskoP_7OqGj1Rx3mhfABXRjlVUVkHFwDhcSuzypmlEFhrOPU2kOmhjg_TtZoSLGSqcWydWwQQ==&amp;c=BzY8d1GoVO_aacdgQAaEWLGa29gGrk4wguNDnqbyZRbJZEyLSd0iUA==&amp;ch=JMiSAE-wYgJV3WpQFDzM-zI-WNmybXOBY9KVD7_JAK2ssx5dD1_cyA==" TargetMode="External"/><Relationship Id="rId5" Type="http://schemas.openxmlformats.org/officeDocument/2006/relationships/hyperlink" Target="http://r20.rs6.net/tn.jsp?f=001_aWuGgIztDIkBIcpC4DEJThTMZYzmdztI6iwlrCU-2YjPdMjHJAgr2QYYVyybT8X2RxdZGS93gcw0lg-HYPGks6GgGFONIkra956vIiP4GSIfDCK_pEK0D--HHJaI_4Y8FcXZ1fftPpbe1PalkVpye1yEEzy7wulBIfCkkBYHsri_YEpd6c0vZmRhp86R7oW&amp;c=BzY8d1GoVO_aacdgQAaEWLGa29gGrk4wguNDnqbyZRbJZEyLSd0iUA==&amp;ch=JMiSAE-wYgJV3WpQFDzM-zI-WNmybXOBY9KVD7_JAK2ssx5dD1_cyA==" TargetMode="External"/><Relationship Id="rId4" Type="http://schemas.openxmlformats.org/officeDocument/2006/relationships/hyperlink" Target="http://r20.rs6.net/tn.jsp?f=001_aWuGgIztDIkBIcpC4DEJThTMZYzmdztI6iwlrCU-2YjPdMjHJAgr2QYYVyybT8XAJvwLWJAgIomz0REUHjfKzrxv5t3jLQU4iXUKT2Vx57xB6qVw8gSZoqjDtEyZxLKL3HpoS434oJl_mcs02TdjYAwgGIZ0BrZ1ll0TXFprUsmRyIwXf2xA2qvdPKC3rwRuytHG61iPPWpjHMws01P7U415x75PsPTShnHS0MHSG0al22bk24eMeIFO3HcTET2WWDqAmpri6xnFcvzOZPWruGgX3SdRgLrgiwG2O_JCCi9EIEDV5PQK8yOBctMBOn-bnuK2dkQon9IRH0aG_qp91Sh4dSYqvgIhUngesUu4FCasFeQmul_g7lh4nmcdcbI4plkn7rKn5gV-QJk7NO8LNESmWQY7QWEEngiUj4cRb6XsOQlf-JGxkmz2S5-ivLxGzq-G02y0G1j3z1_D0SE8ok472cwyFaDjUeiuYcQkPsE2YZDk3-UwJFxhcHGnZZxgc8M4A9-Cu9ay8r8uhGND8YWzWHBUNBGhysX1r44Lz_pl63bGuRNJvzERhHS6qXTFt5hLsqOexFeZJifJ5KuFiP1riPhs6RkS3U453ju_XcOvKmHfU6f_mNPQskqLI7TUFJLrkjcIiRzmHmPBUYXCQ==&amp;c=BzY8d1GoVO_aacdgQAaEWLGa29gGrk4wguNDnqbyZRbJZEyLSd0iUA==&amp;ch=JMiSAE-wYgJV3WpQFDzM-zI-WNmybXOBY9KVD7_JAK2ssx5dD1_cyA==" TargetMode="External"/><Relationship Id="rId9" Type="http://schemas.openxmlformats.org/officeDocument/2006/relationships/hyperlink" Target="http://r20.rs6.net/tn.jsp?f=001_aWuGgIztDIkBIcpC4DEJThTMZYzmdztI6iwlrCU-2YjPdMjHJAgr2QYYVyybT8XreIoH-GbrQ8V67mK7ovYMhjlHuKVBjCCw_qbGtOtc_VgIp_RcyYx7NhHjFkfjAVQq_HkrkxdSKVr4xQnny4WKukKFi1fwNxjpGZoJcH6WsF6fmzwCzhFxlNHgg6bdqimdHZzW-XCfKttQF4EaaiJzvwitur9CApNe86cITSdggycP-zawHnWxaOsI1la7C_CcTVyr_c9TtGqeJTrLPMuIA==&amp;c=BzY8d1GoVO_aacdgQAaEWLGa29gGrk4wguNDnqbyZRbJZEyLSd0iUA==&amp;ch=JMiSAE-wYgJV3WpQFDzM-zI-WNmybXOBY9KVD7_JAK2ssx5dD1_cyA==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bcsh.ca.gov/hcfc/webapps/subscribe.php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bcsh.ca.gov/hcf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alHCFC/" TargetMode="External"/><Relationship Id="rId11" Type="http://schemas.openxmlformats.org/officeDocument/2006/relationships/image" Target="cid:image002.jpg@01D4356D.073F3FC0" TargetMode="External"/><Relationship Id="rId5" Type="http://schemas.openxmlformats.org/officeDocument/2006/relationships/hyperlink" Target="https://twitter.com/CA_HCFC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mailto:HCFC@BCSH.ca.gov" TargetMode="External"/><Relationship Id="rId9" Type="http://schemas.openxmlformats.org/officeDocument/2006/relationships/image" Target="cid:image001.png@01D4356D.073F3FC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3DEF-1D49-4E19-874A-0BBB0C014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SB 850: Homeless Emergency Aid Program (HEAP)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1E469-2581-4133-BC8E-68880D216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Norther California homeless roundtable</a:t>
            </a:r>
          </a:p>
          <a:p>
            <a:r>
              <a:rPr lang="en-US" dirty="0"/>
              <a:t>August 23, 2018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B4FA2-FFDF-47CD-9098-3B9889C47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2217" cy="1207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DEB395-3F16-4781-8C5F-681EC332C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0" y="1011189"/>
            <a:ext cx="2623739" cy="8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 shelter declaration is required for all cities and counties within a CoC that wish to receive HEAP funds, except for CoCs with fewer than 1,000 homeless people, based on the 2017 Point in Time count.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Chapter 7.8 A (commencing with Section 8698) of Division 1 of Title 2 of the Government Code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Counties may declare a shelter crisis only for the unincorporated areas of the county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 CoC with fewer than 1,000 homeless people may submit a waiver with their application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declaration is a resolution that must be adopted by the governing body of a jurisdiction or jurisdictions within a CoC or LC.</a:t>
            </a:r>
          </a:p>
          <a:p>
            <a:pPr marL="201168" lvl="1" indent="0">
              <a:buNone/>
            </a:pPr>
            <a:endParaRPr lang="en-US" sz="2000" dirty="0"/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53448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603C-067E-4873-B34E-265DAB47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Declaration Sample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9103F-E23E-4858-A8A5-036BDABBC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0" y="381472"/>
            <a:ext cx="2635869" cy="882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AB48B-E533-48C7-85CC-17BC97B1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43" y="286604"/>
            <a:ext cx="4815283" cy="60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3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603C-067E-4873-B34E-265DAB47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Declaration Sample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9103F-E23E-4858-A8A5-036BDABBC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0" y="381472"/>
            <a:ext cx="2635869" cy="882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3F701C-59ED-4779-84D3-298960A49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71" y="381471"/>
            <a:ext cx="4841763" cy="59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59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Cities that have NOT declared a shelter crisis MAY NOT be the direct recipient of any HEAP funding.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county may declare a shelter crisis for the unincorporated areas of the county and IS allowed to expend HEAP funding for county activities that serve all county residents.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CoCs</a:t>
            </a:r>
            <a:r>
              <a:rPr lang="en-US" sz="2000" dirty="0"/>
              <a:t>, counties and nonprofit organizations MAY NOT use HEAP funds for capital projects, such as building or expanding a shelter or navigation center, within a city(cities) that has/have  not declared a shelter crisis.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268218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Criteria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CoCs and Large Cities must demonstrate that a local collaborative process has been conducted prior to application submission.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 collaborative process may include, but is not limited to,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public meeting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Regional homeless taskforce meeting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Letters of support with signatures of endorsement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An adopted homeless plan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An adopted budget which includes HEAP funds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Proof of a public process may include, but is not limited to,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Sign-in sheets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Meeting minutes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Agendas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Public Comment logs</a:t>
            </a:r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62461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To provide immediate emergency assistance to people experiencing homelessness.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Eligible uses include, but are not limited to,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Homelessness prevention activities,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Criminal justice diversion programs for homeless individuals with mental health needs,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Establishing or expanding services meeting the needs of homeless youth or youth at risk of homelessness,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Emergency 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parameters of the program are intentionally broad to allow local communities to be creative and craft programs that meet the specific needs they have identified.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77588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Expenditure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50 percent of the awarded funds must be contractually obligated by January 1, 2020.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100 percent of the funds must be expended by June 30, 2021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Unexpended funds must be returned to BCSH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Administrative costs are capped at 5 percent of program funds, but this does not include staff costs directly related to carrying out program activities.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127749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Timeline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7088FD-3C4D-471A-97DB-71C009703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Information will be circulated to the listserv and posted to HCFC website. To subscribe to listserv: </a:t>
            </a:r>
            <a:r>
              <a:rPr lang="en-US" dirty="0">
                <a:hlinkClick r:id="rId2"/>
              </a:rPr>
              <a:t>https://www.bcsh.ca.gov/hcfc/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721376-35EC-4A48-AD78-193E4DAE2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53637"/>
              </p:ext>
            </p:extLst>
          </p:nvPr>
        </p:nvGraphicFramePr>
        <p:xfrm>
          <a:off x="822960" y="2694420"/>
          <a:ext cx="7543800" cy="325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72">
                  <a:extLst>
                    <a:ext uri="{9D8B030D-6E8A-4147-A177-3AD203B41FA5}">
                      <a16:colId xmlns:a16="http://schemas.microsoft.com/office/drawing/2014/main" val="3283965265"/>
                    </a:ext>
                  </a:extLst>
                </a:gridCol>
                <a:gridCol w="2868328">
                  <a:extLst>
                    <a:ext uri="{9D8B030D-6E8A-4147-A177-3AD203B41FA5}">
                      <a16:colId xmlns:a16="http://schemas.microsoft.com/office/drawing/2014/main" val="2779463730"/>
                    </a:ext>
                  </a:extLst>
                </a:gridCol>
              </a:tblGrid>
              <a:tr h="575651">
                <a:tc>
                  <a:txBody>
                    <a:bodyPr/>
                    <a:lstStyle/>
                    <a:p>
                      <a:r>
                        <a:rPr lang="en-US" dirty="0"/>
                        <a:t>Key Program Information and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Scheduled Release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70091"/>
                  </a:ext>
                </a:extLst>
              </a:tr>
              <a:tr h="652224">
                <a:tc>
                  <a:txBody>
                    <a:bodyPr/>
                    <a:lstStyle/>
                    <a:p>
                      <a:r>
                        <a:rPr lang="en-US" dirty="0"/>
                        <a:t>Program Guidance, Timeline, Sample Shelter Crisis Resolution, Funding Allocations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3,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78565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HEAP Frequently Asked Questions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10, 2018-Ongoing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150448"/>
                  </a:ext>
                </a:extLst>
              </a:tr>
              <a:tr h="382604">
                <a:tc>
                  <a:txBody>
                    <a:bodyPr/>
                    <a:lstStyle/>
                    <a:p>
                      <a:r>
                        <a:rPr lang="en-US" dirty="0"/>
                        <a:t>Application 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17,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820580"/>
                  </a:ext>
                </a:extLst>
              </a:tr>
              <a:tr h="333512">
                <a:tc>
                  <a:txBody>
                    <a:bodyPr/>
                    <a:lstStyle/>
                    <a:p>
                      <a:r>
                        <a:rPr lang="en-US" dirty="0"/>
                        <a:t>Application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17,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795260"/>
                  </a:ext>
                </a:extLst>
              </a:tr>
              <a:tr h="333512">
                <a:tc>
                  <a:txBody>
                    <a:bodyPr/>
                    <a:lstStyle/>
                    <a:p>
                      <a:r>
                        <a:rPr lang="en-US" dirty="0"/>
                        <a:t>Workshops / Webinars – Application Training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13, 2018 – Ongoing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098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966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Timeline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7088FD-3C4D-471A-97DB-71C009703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Applications will be reviewed and processed as they are received.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Encourage early applications.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3453EF-C793-4A7B-92A6-2B2200CEA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21287"/>
              </p:ext>
            </p:extLst>
          </p:nvPr>
        </p:nvGraphicFramePr>
        <p:xfrm>
          <a:off x="822959" y="2757017"/>
          <a:ext cx="3592285" cy="338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069">
                  <a:extLst>
                    <a:ext uri="{9D8B030D-6E8A-4147-A177-3AD203B41FA5}">
                      <a16:colId xmlns:a16="http://schemas.microsoft.com/office/drawing/2014/main" val="3709295613"/>
                    </a:ext>
                  </a:extLst>
                </a:gridCol>
                <a:gridCol w="1635216">
                  <a:extLst>
                    <a:ext uri="{9D8B030D-6E8A-4147-A177-3AD203B41FA5}">
                      <a16:colId xmlns:a16="http://schemas.microsoft.com/office/drawing/2014/main" val="3307376837"/>
                    </a:ext>
                  </a:extLst>
                </a:gridCol>
              </a:tblGrid>
              <a:tr h="310281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Round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0638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NOFA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Sep 5,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9242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Early Applications Received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Starting Sep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6231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Early Applications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Starting Sep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41207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Early Distribution of Funds Begins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Starting in late Oct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15157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314357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Round 1 Application Cut-off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Dec 31,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07723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Standard Applications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Jan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00553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Standard Distribution of Funds Begins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8074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340396B-F1AA-49AD-B07D-4E19C7406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68812"/>
              </p:ext>
            </p:extLst>
          </p:nvPr>
        </p:nvGraphicFramePr>
        <p:xfrm>
          <a:off x="4774475" y="2747614"/>
          <a:ext cx="3592285" cy="3380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069">
                  <a:extLst>
                    <a:ext uri="{9D8B030D-6E8A-4147-A177-3AD203B41FA5}">
                      <a16:colId xmlns:a16="http://schemas.microsoft.com/office/drawing/2014/main" val="3709295613"/>
                    </a:ext>
                  </a:extLst>
                </a:gridCol>
                <a:gridCol w="1635216">
                  <a:extLst>
                    <a:ext uri="{9D8B030D-6E8A-4147-A177-3AD203B41FA5}">
                      <a16:colId xmlns:a16="http://schemas.microsoft.com/office/drawing/2014/main" val="3307376837"/>
                    </a:ext>
                  </a:extLst>
                </a:gridCol>
              </a:tblGrid>
              <a:tr h="310281"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Round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0638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NOFA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Feb 15,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69242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Early Applications Received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Starting Feb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6231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Early Applications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Starting Feb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41207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Early Distribution of Funds Begins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Starting in late Mar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015157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314357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Round 1 Application Cut-off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Apr 31,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077235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Standard Applications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800553"/>
                  </a:ext>
                </a:extLst>
              </a:tr>
              <a:tr h="310281">
                <a:tc>
                  <a:txBody>
                    <a:bodyPr/>
                    <a:lstStyle/>
                    <a:p>
                      <a:r>
                        <a:rPr lang="en-US" sz="1200" dirty="0"/>
                        <a:t>Standard Distribution of Funds Begins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July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78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850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Streamlined process designed to quickly and efficiently award and distribute funds.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Online process to support accuracy and streamline review and reporting.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Preparation: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Application map with instructions released August 17, 2018. Includes content and attachment requirements that will be in the application.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sample City/County Resolution has been provided in the HEAP Program Guidance document released August 3, 2018.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Definitions and examples of Collaboration included in HEAP Program Guidance document released August 3, 2018.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Webinars, training materials and technical assistance will be provided.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157407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3940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SB 850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HCFC Team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HEAP Grant Overview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Available Funding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Eligibility Criteria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Eligible Uses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Expenditure Deadlines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Program Timeline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Application Timeline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Application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Technical Assistance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Contact Information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2485607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603C-067E-4873-B34E-265DAB47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2976356" cy="1449916"/>
          </a:xfrm>
        </p:spPr>
        <p:txBody>
          <a:bodyPr>
            <a:normAutofit/>
          </a:bodyPr>
          <a:lstStyle/>
          <a:p>
            <a:r>
              <a:rPr lang="en-US" sz="1800" dirty="0"/>
              <a:t>Application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9103F-E23E-4858-A8A5-036BDABBC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0" y="381472"/>
            <a:ext cx="2635869" cy="882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08D35-BB43-4E1D-B21F-97E952F8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316" y="134224"/>
            <a:ext cx="4669235" cy="61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9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Application Process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</a:t>
            </a:r>
            <a:r>
              <a:rPr lang="en-US" sz="2400" dirty="0"/>
              <a:t>Application Submission: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Online portal will open to coincide with NOFA rounds.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Application must be submitted in one sitting – Application Map should be used to collect information in advance.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Errors or missing information will flag for the applicant; must be corrected and completed before submission is complete.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Applicant will receive a confirmation email; Reply to email with required attachments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Requesting administrative forms as part of the application to expedite the fund distribution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Application Review and Award: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HCFC Staff will review the application with the goal of rapid award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Award Letter and BCSH-signed contract will be issued simultaneously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Request for counter-signature and Request for Funds Form (RFF) within 45 days of receiving award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Upon receipt of signed contract and RFF HCFC will process disbursement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117297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HCFC will provide ongoing technical assistance and training to support </a:t>
            </a:r>
            <a:r>
              <a:rPr lang="en-US" sz="2000" dirty="0" err="1"/>
              <a:t>CoCs</a:t>
            </a:r>
            <a:r>
              <a:rPr lang="en-US" sz="2000" dirty="0"/>
              <a:t> and LCs.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Housing and Community Development (HCD) and HCFC have scheduled workshops to provide information (see schedule).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HCFC will schedule additional workshops and webinars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95921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51" y="1232109"/>
            <a:ext cx="7599009" cy="46369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62897D-CC87-4654-8C82-F68737E6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59057"/>
              </p:ext>
            </p:extLst>
          </p:nvPr>
        </p:nvGraphicFramePr>
        <p:xfrm>
          <a:off x="3698176" y="385894"/>
          <a:ext cx="5370949" cy="5914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524">
                  <a:extLst>
                    <a:ext uri="{9D8B030D-6E8A-4147-A177-3AD203B41FA5}">
                      <a16:colId xmlns:a16="http://schemas.microsoft.com/office/drawing/2014/main" val="537423321"/>
                    </a:ext>
                  </a:extLst>
                </a:gridCol>
                <a:gridCol w="991828">
                  <a:extLst>
                    <a:ext uri="{9D8B030D-6E8A-4147-A177-3AD203B41FA5}">
                      <a16:colId xmlns:a16="http://schemas.microsoft.com/office/drawing/2014/main" val="2356484990"/>
                    </a:ext>
                  </a:extLst>
                </a:gridCol>
                <a:gridCol w="1516161">
                  <a:extLst>
                    <a:ext uri="{9D8B030D-6E8A-4147-A177-3AD203B41FA5}">
                      <a16:colId xmlns:a16="http://schemas.microsoft.com/office/drawing/2014/main" val="4283330774"/>
                    </a:ext>
                  </a:extLst>
                </a:gridCol>
                <a:gridCol w="941947">
                  <a:extLst>
                    <a:ext uri="{9D8B030D-6E8A-4147-A177-3AD203B41FA5}">
                      <a16:colId xmlns:a16="http://schemas.microsoft.com/office/drawing/2014/main" val="2719896714"/>
                    </a:ext>
                  </a:extLst>
                </a:gridCol>
                <a:gridCol w="1036489">
                  <a:extLst>
                    <a:ext uri="{9D8B030D-6E8A-4147-A177-3AD203B41FA5}">
                      <a16:colId xmlns:a16="http://schemas.microsoft.com/office/drawing/2014/main" val="3098783565"/>
                    </a:ext>
                  </a:extLst>
                </a:gridCol>
              </a:tblGrid>
              <a:tr h="202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CITY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DATE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LOCATION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TIME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Registration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extLst>
                  <a:ext uri="{0D108BD9-81ED-4DB2-BD59-A6C34878D82A}">
                    <a16:rowId xmlns:a16="http://schemas.microsoft.com/office/drawing/2014/main" val="3118433679"/>
                  </a:ext>
                </a:extLst>
              </a:tr>
              <a:tr h="3665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Sacramento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August 24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CA Department of Housing and Community Development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Room 402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2020 W El Camino Ave, Sacramento, CA 95833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10:00 am-4:30 pm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3"/>
                        </a:rPr>
                        <a:t>In person registration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Track 1: NPLH 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10:00 am-4:30 pm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Meeting number: 731 023 870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Meeting password: NPLH1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4"/>
                        </a:rPr>
                        <a:t>Join the webinar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Audio Only: (877) 873-8018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Access code: 9035096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Track 2: CESH/HEAP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10:00 am-4:30 pm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5"/>
                        </a:rPr>
                        <a:t>Software download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6"/>
                        </a:rPr>
                        <a:t>Join the webinar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Audio Only: (877) 336-1829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Access code: 2636575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extLst>
                  <a:ext uri="{0D108BD9-81ED-4DB2-BD59-A6C34878D82A}">
                    <a16:rowId xmlns:a16="http://schemas.microsoft.com/office/drawing/2014/main" val="2120084793"/>
                  </a:ext>
                </a:extLst>
              </a:tr>
              <a:tr h="629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Oakland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August 30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Elihu Harris Building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Room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1515 Clay 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Oakland, CA 94612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10:00 am-4:30 pm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7"/>
                        </a:rPr>
                        <a:t>In person registration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extLst>
                  <a:ext uri="{0D108BD9-81ED-4DB2-BD59-A6C34878D82A}">
                    <a16:rowId xmlns:a16="http://schemas.microsoft.com/office/drawing/2014/main" val="2897866394"/>
                  </a:ext>
                </a:extLst>
              </a:tr>
              <a:tr h="788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Visalia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September 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Tulare County Office of Education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Redwood EF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6200 S Mooney Blvd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Visalia, CA 93277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10:00 am-4:30 pm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8"/>
                        </a:rPr>
                        <a:t>In person registration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extLst>
                  <a:ext uri="{0D108BD9-81ED-4DB2-BD59-A6C34878D82A}">
                    <a16:rowId xmlns:a16="http://schemas.microsoft.com/office/drawing/2014/main" val="2015700507"/>
                  </a:ext>
                </a:extLst>
              </a:tr>
              <a:tr h="6290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Riverside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September 10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California Tower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Room 200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3737 Main 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Riverside, CA 92501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10:00 am-4:30 pm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  <a:hlinkClick r:id="rId9"/>
                        </a:rPr>
                        <a:t>In person registration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2530" marR="22530" marT="0" marB="0" anchor="ctr"/>
                </a:tc>
                <a:extLst>
                  <a:ext uri="{0D108BD9-81ED-4DB2-BD59-A6C34878D82A}">
                    <a16:rowId xmlns:a16="http://schemas.microsoft.com/office/drawing/2014/main" val="289760550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8C75BE0-3B5C-4B3F-A821-61747E39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54" y="1080190"/>
            <a:ext cx="3022076" cy="747615"/>
          </a:xfrm>
        </p:spPr>
        <p:txBody>
          <a:bodyPr>
            <a:normAutofit/>
          </a:bodyPr>
          <a:lstStyle/>
          <a:p>
            <a:r>
              <a:rPr lang="en-US" sz="1800" dirty="0"/>
              <a:t>HCD Workshop Schedule</a:t>
            </a:r>
          </a:p>
        </p:txBody>
      </p:sp>
    </p:spTree>
    <p:extLst>
      <p:ext uri="{BB962C8B-B14F-4D97-AF65-F5344CB8AC3E}">
        <p14:creationId xmlns:p14="http://schemas.microsoft.com/office/powerpoint/2010/main" val="204350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Additional information regarding the HEAP program is available on the HCFC website. </a:t>
            </a:r>
            <a:r>
              <a:rPr lang="en-US" dirty="0">
                <a:hlinkClick r:id="rId2"/>
              </a:rPr>
              <a:t>https://www.bcsh.ca.gov/hcfc/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receive information releases regarding the HEAP program, please register for the program </a:t>
            </a:r>
            <a:r>
              <a:rPr lang="en-US" u="sng" dirty="0">
                <a:hlinkClick r:id="rId3"/>
              </a:rPr>
              <a:t>listserv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you have questions, please direct them to the HCFC inbox at     </a:t>
            </a:r>
            <a:r>
              <a:rPr lang="en-US" u="sng" dirty="0">
                <a:hlinkClick r:id="rId4"/>
              </a:rPr>
              <a:t>HCFC@BCSH.ca.gov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Social media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5"/>
              </a:rPr>
              <a:t>https://twitter.com/CA_HCFC</a:t>
            </a:r>
            <a:r>
              <a:rPr lang="en-US" u="sng" dirty="0"/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6"/>
              </a:rPr>
              <a:t>https://www.facebook.com/CalHCFC/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29E036-8F25-4872-A03F-E4FDCB55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C9EA33-BCF1-4EF9-A0FB-F3B88064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34" name="Picture 1" descr="cid:image001.png@01D4356D.073F3FC0">
            <a:extLst>
              <a:ext uri="{FF2B5EF4-FFF2-40B4-BE49-F238E27FC236}">
                <a16:creationId xmlns:a16="http://schemas.microsoft.com/office/drawing/2014/main" id="{E9496BF5-4C42-40F3-BD95-AD6D145CB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47" y="4372506"/>
            <a:ext cx="2952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2" descr="cid:image002.jpg@01D4356D.073F3FC0">
            <a:extLst>
              <a:ext uri="{FF2B5EF4-FFF2-40B4-BE49-F238E27FC236}">
                <a16:creationId xmlns:a16="http://schemas.microsoft.com/office/drawing/2014/main" id="{954CB6B2-A4B0-4170-9C8B-06226276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44" y="4740934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5243007A-D6F8-425B-A75E-D9B053FE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B4D94EA-49D4-406E-8121-5E3F6054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56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55134"/>
            <a:ext cx="7543800" cy="87632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29E036-8F25-4872-A03F-E4FDCB554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C9EA33-BCF1-4EF9-A0FB-F3B88064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243007A-D6F8-425B-A75E-D9B053FEB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DB4D94EA-49D4-406E-8121-5E3F6054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850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Moves the Homeless Coordinating and Financing Council (HCFC) from Department of Housing and Community Development (HCD) to the Business, Consumer Services and Housing Agency (BCSH).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Designates the Secretary of BCSH as Chair of the HCFC.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Adds representative to the HCFC from the Department of Transportation and a formerly homeless youth who lives in California.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Provides permanent staff under BCSH to support HCFC mandates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Establishes the Homeless Emergency Aid Program (HEAP) for purposes of providing localities with one-time flexible block grant funds to address their immediate homelessness challenges.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46013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HCFC Team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BC2B7E-1B19-45E6-B7B6-E762D6183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98464"/>
              </p:ext>
            </p:extLst>
          </p:nvPr>
        </p:nvGraphicFramePr>
        <p:xfrm>
          <a:off x="822960" y="1888304"/>
          <a:ext cx="7543800" cy="422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94777544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320599343"/>
                    </a:ext>
                  </a:extLst>
                </a:gridCol>
              </a:tblGrid>
              <a:tr h="576204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05223"/>
                  </a:ext>
                </a:extLst>
              </a:tr>
              <a:tr h="576204">
                <a:tc>
                  <a:txBody>
                    <a:bodyPr/>
                    <a:lstStyle/>
                    <a:p>
                      <a:r>
                        <a:rPr lang="en-US" dirty="0"/>
                        <a:t>Executive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Ginny Puddefoot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5426"/>
                  </a:ext>
                </a:extLst>
              </a:tr>
              <a:tr h="576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Research and Policy Specialist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Kelly Joy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962"/>
                  </a:ext>
                </a:extLst>
              </a:tr>
              <a:tr h="576204">
                <a:tc>
                  <a:txBody>
                    <a:bodyPr/>
                    <a:lstStyle/>
                    <a:p>
                      <a:r>
                        <a:rPr lang="en-US" dirty="0"/>
                        <a:t>Council Specialist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Natalie Nguyen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66607"/>
                  </a:ext>
                </a:extLst>
              </a:tr>
              <a:tr h="576204">
                <a:tc>
                  <a:txBody>
                    <a:bodyPr/>
                    <a:lstStyle/>
                    <a:p>
                      <a:r>
                        <a:rPr lang="en-US" dirty="0"/>
                        <a:t>HEAP Grant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 Castillo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8220"/>
                  </a:ext>
                </a:extLst>
              </a:tr>
              <a:tr h="576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Local Government Liaison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Lahela Mattox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082572"/>
                  </a:ext>
                </a:extLst>
              </a:tr>
              <a:tr h="576204">
                <a:tc>
                  <a:txBody>
                    <a:bodyPr/>
                    <a:lstStyle/>
                    <a:p>
                      <a:r>
                        <a:rPr lang="en-US" dirty="0"/>
                        <a:t>Data Systems Development 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33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71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Grant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A81-E626-4936-BB38-3D1FCE2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HEAP is a $500 million block grant program designed to provide direct assistance to cities, counties and Continuums of Care to address the homelessness crisis throughout California.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Designed to provide immediate, one-time, flexible funding.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Provides support until additional resources are available (i.e. SB 2, No Place Like Home, SB 3).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Released over 2, possibly 3, rounds.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Funds not expended in Round 1 will be reallocated for all eligible applicants to apply for again in Round 2.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Allocation of funds not expended in Round 2 is TBD.</a:t>
            </a:r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</p:spTree>
    <p:extLst>
      <p:ext uri="{BB962C8B-B14F-4D97-AF65-F5344CB8AC3E}">
        <p14:creationId xmlns:p14="http://schemas.microsoft.com/office/powerpoint/2010/main" val="420079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1901B3-CC34-4F1A-8268-C339110DD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67073"/>
              </p:ext>
            </p:extLst>
          </p:nvPr>
        </p:nvGraphicFramePr>
        <p:xfrm>
          <a:off x="822960" y="2119488"/>
          <a:ext cx="7543800" cy="381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35604224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78418192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376223635"/>
                    </a:ext>
                  </a:extLst>
                </a:gridCol>
              </a:tblGrid>
              <a:tr h="375356">
                <a:tc>
                  <a:txBody>
                    <a:bodyPr/>
                    <a:lstStyle/>
                    <a:p>
                      <a:r>
                        <a:rPr lang="en-US" sz="1600" dirty="0"/>
                        <a:t>Category for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Funded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Eligible Applicants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894337"/>
                  </a:ext>
                </a:extLst>
              </a:tr>
              <a:tr h="528492">
                <a:tc>
                  <a:txBody>
                    <a:bodyPr/>
                    <a:lstStyle/>
                    <a:p>
                      <a:r>
                        <a:rPr lang="en-US" sz="1600" dirty="0"/>
                        <a:t>Continuum of Care – Based on Point in Time Count Ranges [SB 850: Section 2, Chapter 5, 50213 (a)]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Continuum of Care (COC)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058302"/>
                  </a:ext>
                </a:extLst>
              </a:tr>
              <a:tr h="528492">
                <a:tc>
                  <a:txBody>
                    <a:bodyPr/>
                    <a:lstStyle/>
                    <a:p>
                      <a:r>
                        <a:rPr lang="en-US" sz="1600" dirty="0"/>
                        <a:t>Continuum of Care – Based on Percentage of Homeless Population [SB 850: Section 2, Chapter 5, 50213 (b)]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Continuum of Care (COC)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072383"/>
                  </a:ext>
                </a:extLst>
              </a:tr>
              <a:tr h="528492">
                <a:tc>
                  <a:txBody>
                    <a:bodyPr/>
                    <a:lstStyle/>
                    <a:p>
                      <a:r>
                        <a:rPr lang="en-US" sz="1600" dirty="0"/>
                        <a:t>City / City that is also a County – Based on general population [SB 850: Section2, Chapter 5, 50213 (c)]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$150M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Large Cities (LCs) with a population over 330,000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58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93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Funding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998CD-05C5-48A5-9999-0EC76E2B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1" y="2283953"/>
            <a:ext cx="8760447" cy="3888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5BFA2F-CB44-49A6-A066-9F2E064AF77D}"/>
              </a:ext>
            </a:extLst>
          </p:cNvPr>
          <p:cNvSpPr txBox="1"/>
          <p:nvPr/>
        </p:nvSpPr>
        <p:spPr>
          <a:xfrm>
            <a:off x="143373" y="1868078"/>
            <a:ext cx="425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Continuum of Care 50213 (a) and 50213 (b)</a:t>
            </a:r>
          </a:p>
        </p:txBody>
      </p:sp>
    </p:spTree>
    <p:extLst>
      <p:ext uri="{BB962C8B-B14F-4D97-AF65-F5344CB8AC3E}">
        <p14:creationId xmlns:p14="http://schemas.microsoft.com/office/powerpoint/2010/main" val="1191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Funding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2AD7F-CAE5-4E90-803C-251874C4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90" y="1888304"/>
            <a:ext cx="8369419" cy="43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FA3B-58A6-4EAD-8C08-4D786EE8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Funding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3D78E-60EE-4EDD-9D95-EA4808841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1" y="135661"/>
            <a:ext cx="2623739" cy="876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7A62-6010-4F01-A80D-9AAA9DACF6E5}"/>
              </a:ext>
            </a:extLst>
          </p:cNvPr>
          <p:cNvSpPr txBox="1"/>
          <p:nvPr/>
        </p:nvSpPr>
        <p:spPr>
          <a:xfrm>
            <a:off x="228891" y="6488668"/>
            <a:ext cx="31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https://www.bcsh.ca.gov/hcfc/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CDFD4-0D71-49C1-8D7D-1C295047E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79" y="2025015"/>
            <a:ext cx="7508366" cy="34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52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6DE0AE23246E438E7A3EA5B338C00C" ma:contentTypeVersion="6" ma:contentTypeDescription="Create a new document." ma:contentTypeScope="" ma:versionID="ce10962c1573de5ef33bea49a362c17d">
  <xsd:schema xmlns:xsd="http://www.w3.org/2001/XMLSchema" xmlns:xs="http://www.w3.org/2001/XMLSchema" xmlns:p="http://schemas.microsoft.com/office/2006/metadata/properties" xmlns:ns2="08382b6d-93d1-4bd8-a3b1-76988c701d79" xmlns:ns3="565c69c3-310c-42eb-98c2-6fbca90c6a28" targetNamespace="http://schemas.microsoft.com/office/2006/metadata/properties" ma:root="true" ma:fieldsID="c2d36c41dc9fc244b0d4afdc778e05bc" ns2:_="" ns3:_="">
    <xsd:import namespace="08382b6d-93d1-4bd8-a3b1-76988c701d79"/>
    <xsd:import namespace="565c69c3-310c-42eb-98c2-6fbca90c6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82b6d-93d1-4bd8-a3b1-76988c701d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c69c3-310c-42eb-98c2-6fbca90c6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382b6d-93d1-4bd8-a3b1-76988c701d79">
      <UserInfo>
        <DisplayName>Puddefoot, Ginny@BCSH</DisplayName>
        <AccountId>30</AccountId>
        <AccountType/>
      </UserInfo>
      <UserInfo>
        <DisplayName>Castillo, Daniel@BCSH</DisplayName>
        <AccountId>37</AccountId>
        <AccountType/>
      </UserInfo>
      <UserInfo>
        <DisplayName>Nguyen, Nathalie@BCSH</DisplayName>
        <AccountId>34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182E89-33E0-4916-AF0C-1CC6AB6A8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382b6d-93d1-4bd8-a3b1-76988c701d79"/>
    <ds:schemaRef ds:uri="565c69c3-310c-42eb-98c2-6fbca90c6a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D7AB75-FF68-4ACA-A097-93FD0D61F31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8382b6d-93d1-4bd8-a3b1-76988c701d79"/>
    <ds:schemaRef ds:uri="565c69c3-310c-42eb-98c2-6fbca90c6a2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2119BE-7FFF-4CB8-876B-3D252E25BC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1205</TotalTime>
  <Words>1792</Words>
  <Application>Microsoft Office PowerPoint</Application>
  <PresentationFormat>On-screen Show (4:3)</PresentationFormat>
  <Paragraphs>260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Times New Roman</vt:lpstr>
      <vt:lpstr>Wingdings</vt:lpstr>
      <vt:lpstr>Retrospect</vt:lpstr>
      <vt:lpstr>SB 850: Homeless Emergency Aid Program (HEAP) </vt:lpstr>
      <vt:lpstr>Agenda</vt:lpstr>
      <vt:lpstr>SB 850 Overview</vt:lpstr>
      <vt:lpstr>HCFC Team Members</vt:lpstr>
      <vt:lpstr>HEAP Grant Overview</vt:lpstr>
      <vt:lpstr>Available Funding</vt:lpstr>
      <vt:lpstr>Available Funding (continued)</vt:lpstr>
      <vt:lpstr>Available Funding (continued)</vt:lpstr>
      <vt:lpstr>Available Funding (continued)</vt:lpstr>
      <vt:lpstr>Eligibility Criteria</vt:lpstr>
      <vt:lpstr>Declaration Sample</vt:lpstr>
      <vt:lpstr>Declaration Sample (continued)</vt:lpstr>
      <vt:lpstr>Eligibility Criteria (continued)</vt:lpstr>
      <vt:lpstr>Eligibility Criteria (continued)</vt:lpstr>
      <vt:lpstr>Eligible Uses</vt:lpstr>
      <vt:lpstr>Expenditure Deadlines</vt:lpstr>
      <vt:lpstr>Program Timeline</vt:lpstr>
      <vt:lpstr>Application Timeline</vt:lpstr>
      <vt:lpstr>Application Process</vt:lpstr>
      <vt:lpstr>Application Map</vt:lpstr>
      <vt:lpstr>Application Process (Continued)</vt:lpstr>
      <vt:lpstr>Technical Assistance</vt:lpstr>
      <vt:lpstr>HCD Workshop Schedule</vt:lpstr>
      <vt:lpstr>Contact Information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HEAP Draft Timeline</dc:title>
  <dc:creator>Von Koch-Liebert, Lynn@BCSH</dc:creator>
  <cp:lastModifiedBy>Mattox, Lahela@BCSH</cp:lastModifiedBy>
  <cp:revision>44</cp:revision>
  <cp:lastPrinted>2018-08-22T20:43:45Z</cp:lastPrinted>
  <dcterms:created xsi:type="dcterms:W3CDTF">2018-07-06T23:06:36Z</dcterms:created>
  <dcterms:modified xsi:type="dcterms:W3CDTF">2018-08-23T15:37:39Z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0x010100486DE0AE23246E438E7A3EA5B338C00C</vt:lpwstr>
  </property>
  <property fmtid="{D5CDD505-2E9C-101B-9397-08002B2CF9AE}" pid="3" name="Order">
    <vt:r8>17400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