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Default Extension="bin" ContentType="image/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Lst>
  <p:notesMasterIdLst>
    <p:notesMasterId r:id="rId103"/>
  </p:notesMasterIdLst>
  <p:sldIdLst>
    <p:sldId id="256" r:id="rId3"/>
    <p:sldId id="278" r:id="rId4"/>
    <p:sldId id="277" r:id="rId5"/>
    <p:sldId id="258" r:id="rId6"/>
    <p:sldId id="259" r:id="rId7"/>
    <p:sldId id="681" r:id="rId8"/>
    <p:sldId id="682" r:id="rId9"/>
    <p:sldId id="683" r:id="rId10"/>
    <p:sldId id="684" r:id="rId11"/>
    <p:sldId id="352" r:id="rId12"/>
    <p:sldId id="353" r:id="rId13"/>
    <p:sldId id="355" r:id="rId14"/>
    <p:sldId id="358" r:id="rId15"/>
    <p:sldId id="356" r:id="rId16"/>
    <p:sldId id="357" r:id="rId17"/>
    <p:sldId id="685" r:id="rId18"/>
    <p:sldId id="686" r:id="rId19"/>
    <p:sldId id="354" r:id="rId20"/>
    <p:sldId id="342" r:id="rId21"/>
    <p:sldId id="345" r:id="rId22"/>
    <p:sldId id="344" r:id="rId23"/>
    <p:sldId id="346" r:id="rId24"/>
    <p:sldId id="348" r:id="rId25"/>
    <p:sldId id="687" r:id="rId26"/>
    <p:sldId id="688" r:id="rId27"/>
    <p:sldId id="689" r:id="rId28"/>
    <p:sldId id="690" r:id="rId29"/>
    <p:sldId id="691" r:id="rId30"/>
    <p:sldId id="692" r:id="rId31"/>
    <p:sldId id="693" r:id="rId32"/>
    <p:sldId id="694" r:id="rId33"/>
    <p:sldId id="695" r:id="rId34"/>
    <p:sldId id="350" r:id="rId35"/>
    <p:sldId id="351" r:id="rId36"/>
    <p:sldId id="696" r:id="rId37"/>
    <p:sldId id="349" r:id="rId38"/>
    <p:sldId id="697" r:id="rId39"/>
    <p:sldId id="698" r:id="rId40"/>
    <p:sldId id="263" r:id="rId41"/>
    <p:sldId id="261" r:id="rId42"/>
    <p:sldId id="298" r:id="rId43"/>
    <p:sldId id="664" r:id="rId44"/>
    <p:sldId id="665" r:id="rId45"/>
    <p:sldId id="309" r:id="rId46"/>
    <p:sldId id="666" r:id="rId47"/>
    <p:sldId id="257" r:id="rId48"/>
    <p:sldId id="667" r:id="rId49"/>
    <p:sldId id="282" r:id="rId50"/>
    <p:sldId id="297" r:id="rId51"/>
    <p:sldId id="270" r:id="rId52"/>
    <p:sldId id="668" r:id="rId53"/>
    <p:sldId id="312" r:id="rId54"/>
    <p:sldId id="301" r:id="rId55"/>
    <p:sldId id="320" r:id="rId56"/>
    <p:sldId id="260" r:id="rId57"/>
    <p:sldId id="669" r:id="rId58"/>
    <p:sldId id="670" r:id="rId59"/>
    <p:sldId id="671" r:id="rId60"/>
    <p:sldId id="281" r:id="rId61"/>
    <p:sldId id="310" r:id="rId62"/>
    <p:sldId id="303" r:id="rId63"/>
    <p:sldId id="314" r:id="rId64"/>
    <p:sldId id="672" r:id="rId65"/>
    <p:sldId id="272" r:id="rId66"/>
    <p:sldId id="296" r:id="rId67"/>
    <p:sldId id="288" r:id="rId68"/>
    <p:sldId id="316" r:id="rId69"/>
    <p:sldId id="295" r:id="rId70"/>
    <p:sldId id="321" r:id="rId71"/>
    <p:sldId id="673" r:id="rId72"/>
    <p:sldId id="287" r:id="rId73"/>
    <p:sldId id="299" r:id="rId74"/>
    <p:sldId id="326" r:id="rId75"/>
    <p:sldId id="300" r:id="rId76"/>
    <p:sldId id="674" r:id="rId77"/>
    <p:sldId id="327" r:id="rId78"/>
    <p:sldId id="328" r:id="rId79"/>
    <p:sldId id="329" r:id="rId80"/>
    <p:sldId id="675" r:id="rId81"/>
    <p:sldId id="331" r:id="rId82"/>
    <p:sldId id="332" r:id="rId83"/>
    <p:sldId id="333" r:id="rId84"/>
    <p:sldId id="676" r:id="rId85"/>
    <p:sldId id="677" r:id="rId86"/>
    <p:sldId id="678" r:id="rId87"/>
    <p:sldId id="324" r:id="rId88"/>
    <p:sldId id="323" r:id="rId89"/>
    <p:sldId id="264" r:id="rId90"/>
    <p:sldId id="325" r:id="rId91"/>
    <p:sldId id="334" r:id="rId92"/>
    <p:sldId id="335" r:id="rId93"/>
    <p:sldId id="336" r:id="rId94"/>
    <p:sldId id="337" r:id="rId95"/>
    <p:sldId id="338" r:id="rId96"/>
    <p:sldId id="339" r:id="rId97"/>
    <p:sldId id="340" r:id="rId98"/>
    <p:sldId id="341" r:id="rId99"/>
    <p:sldId id="679" r:id="rId100"/>
    <p:sldId id="262" r:id="rId101"/>
    <p:sldId id="279"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6"/>
    <p:restoredTop sz="68263"/>
  </p:normalViewPr>
  <p:slideViewPr>
    <p:cSldViewPr snapToGrid="0" snapToObjects="1">
      <p:cViewPr varScale="1">
        <p:scale>
          <a:sx n="77" d="100"/>
          <a:sy n="77" d="100"/>
        </p:scale>
        <p:origin x="1736" y="17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2248" y="168"/>
      </p:cViewPr>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notesMaster" Target="notesMasters/notesMaster1.xml"/><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AAB59-D2F8-CB40-BB2D-6BD76CB2E480}" type="datetimeFigureOut">
              <a:rPr lang="en-US" smtClean="0"/>
              <a:t>8/22/18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CA27A-03BC-7B43-9235-3409A0248440}" type="slidenum">
              <a:rPr lang="en-US" smtClean="0"/>
              <a:t>‹#›</a:t>
            </a:fld>
            <a:endParaRPr lang="en-US"/>
          </a:p>
        </p:txBody>
      </p:sp>
    </p:spTree>
    <p:extLst>
      <p:ext uri="{BB962C8B-B14F-4D97-AF65-F5344CB8AC3E}">
        <p14:creationId xmlns:p14="http://schemas.microsoft.com/office/powerpoint/2010/main" val="161028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hudexchange.info/resource/5138/ending-youth-homelessness-a-guidebook-series/"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CA27A-03BC-7B43-9235-3409A0248440}" type="slidenum">
              <a:rPr lang="en-US" smtClean="0"/>
              <a:t>1</a:t>
            </a:fld>
            <a:endParaRPr lang="en-US"/>
          </a:p>
        </p:txBody>
      </p:sp>
    </p:spTree>
    <p:extLst>
      <p:ext uri="{BB962C8B-B14F-4D97-AF65-F5344CB8AC3E}">
        <p14:creationId xmlns:p14="http://schemas.microsoft.com/office/powerpoint/2010/main" val="4212336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the criteria focus on describing essential elements and accomplishments of the community’s response, benchmarks serve as important indicators of whether and how effectively that system is working on an ongoing basis. Together, these criteria and benchmarks are intended to help communities drive down the number of unaccompanied youth experiencing homelessness to as close to zero as possible, while building long-term, lasting solutions that can effectively and efficiently respond to future needs.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13</a:t>
            </a:fld>
            <a:endParaRPr lang="en-US"/>
          </a:p>
        </p:txBody>
      </p:sp>
    </p:spTree>
    <p:extLst>
      <p:ext uri="{BB962C8B-B14F-4D97-AF65-F5344CB8AC3E}">
        <p14:creationId xmlns:p14="http://schemas.microsoft.com/office/powerpoint/2010/main" val="4091339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other great resources for</a:t>
            </a:r>
            <a:r>
              <a:rPr lang="en-US" baseline="0" dirty="0"/>
              <a:t> youth systems development ideas. </a:t>
            </a:r>
          </a:p>
          <a:p>
            <a:endParaRPr lang="en-US" baseline="0" dirty="0"/>
          </a:p>
          <a:p>
            <a:r>
              <a:rPr lang="en-US" baseline="0" dirty="0"/>
              <a:t>Collectively I believe in the first three cities they housed 450 youth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14</a:t>
            </a:fld>
            <a:endParaRPr lang="en-US"/>
          </a:p>
        </p:txBody>
      </p:sp>
    </p:spTree>
    <p:extLst>
      <p:ext uri="{BB962C8B-B14F-4D97-AF65-F5344CB8AC3E}">
        <p14:creationId xmlns:p14="http://schemas.microsoft.com/office/powerpoint/2010/main" val="66931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communities are creating by name lists for veterans?</a:t>
            </a:r>
          </a:p>
          <a:p>
            <a:r>
              <a:rPr lang="en-US" dirty="0" smtClean="0"/>
              <a:t>Many of the techniques</a:t>
            </a:r>
            <a:r>
              <a:rPr lang="en-US" baseline="0" dirty="0" smtClean="0"/>
              <a:t> used for veterans can be used for youth as well.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15</a:t>
            </a:fld>
            <a:endParaRPr lang="en-US"/>
          </a:p>
        </p:txBody>
      </p:sp>
    </p:spTree>
    <p:extLst>
      <p:ext uri="{BB962C8B-B14F-4D97-AF65-F5344CB8AC3E}">
        <p14:creationId xmlns:p14="http://schemas.microsoft.com/office/powerpoint/2010/main" val="3613546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www.usich.gov</a:t>
            </a:r>
            <a:r>
              <a:rPr lang="en-US" dirty="0"/>
              <a:t>/resources/uploads/</a:t>
            </a:r>
            <a:r>
              <a:rPr lang="en-US" dirty="0" err="1"/>
              <a:t>asset_library</a:t>
            </a:r>
            <a:r>
              <a:rPr lang="en-US" dirty="0"/>
              <a:t>/federal-national-youth-initiatives-APRIL-2018.pdf</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Continuums of Care (</a:t>
            </a:r>
            <a:r>
              <a:rPr lang="en-US" sz="1200" kern="1200" dirty="0" err="1">
                <a:solidFill>
                  <a:schemeClr val="tx1"/>
                </a:solidFill>
                <a:effectLst/>
                <a:latin typeface="+mn-lt"/>
                <a:ea typeface="+mn-ea"/>
                <a:cs typeface="+mn-cs"/>
              </a:rPr>
              <a:t>CoCs</a:t>
            </a:r>
            <a:r>
              <a:rPr lang="en-US" sz="1200" kern="1200" dirty="0">
                <a:solidFill>
                  <a:schemeClr val="tx1"/>
                </a:solidFill>
                <a:effectLst/>
                <a:latin typeface="+mn-lt"/>
                <a:ea typeface="+mn-ea"/>
                <a:cs typeface="+mn-cs"/>
              </a:rPr>
              <a:t>) up to 4 months to submit a coordinated community plan, and up to 4 additional months to address comments from HUD. This planning process is expected to lay the ground work for implementation and provide a framework for the various projects for which the </a:t>
            </a:r>
            <a:r>
              <a:rPr lang="en-US" sz="1200" kern="1200" dirty="0" err="1">
                <a:solidFill>
                  <a:schemeClr val="tx1"/>
                </a:solidFill>
                <a:effectLst/>
                <a:latin typeface="+mn-lt"/>
                <a:ea typeface="+mn-ea"/>
                <a:cs typeface="+mn-cs"/>
              </a:rPr>
              <a:t>CoC</a:t>
            </a:r>
            <a:r>
              <a:rPr lang="en-US" sz="1200" kern="1200" dirty="0">
                <a:solidFill>
                  <a:schemeClr val="tx1"/>
                </a:solidFill>
                <a:effectLst/>
                <a:latin typeface="+mn-lt"/>
                <a:ea typeface="+mn-ea"/>
                <a:cs typeface="+mn-cs"/>
              </a:rPr>
              <a:t> Collaborative Applicant will request funding from HUD within the selected community.</a:t>
            </a:r>
          </a:p>
          <a:p>
            <a:endParaRPr lang="en-US" dirty="0"/>
          </a:p>
          <a:p>
            <a:endParaRPr lang="en-US" dirty="0"/>
          </a:p>
          <a:p>
            <a:r>
              <a:rPr lang="en-US" dirty="0"/>
              <a:t>There are have been two rounds of</a:t>
            </a:r>
            <a:r>
              <a:rPr lang="en-US" baseline="0" dirty="0"/>
              <a:t> funding, one for FY 2016 and one for FY 2017. </a:t>
            </a:r>
          </a:p>
          <a:p>
            <a:endParaRPr lang="en-US" baseline="0" dirty="0"/>
          </a:p>
          <a:p>
            <a:r>
              <a:rPr lang="en-US" baseline="0" dirty="0"/>
              <a:t>The process is as follows: Communities craft a coordinated community plan on how to address youth homelessness taking into consideration the requirements and recommendations given by HUD. HUD approves these community plans, and then the implementation phase begins. </a:t>
            </a:r>
          </a:p>
          <a:p>
            <a:endParaRPr lang="en-US" baseline="0" dirty="0"/>
          </a:p>
          <a:p>
            <a:r>
              <a:rPr lang="en-US" baseline="0" dirty="0"/>
              <a:t>Projects that were funded in FY 2016 have approved coordinated community plans and are moving forward into implementation, while folks approved for FY 2017 are still in the planning process.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16</a:t>
            </a:fld>
            <a:endParaRPr lang="en-US"/>
          </a:p>
        </p:txBody>
      </p:sp>
    </p:spTree>
    <p:extLst>
      <p:ext uri="{BB962C8B-B14F-4D97-AF65-F5344CB8AC3E}">
        <p14:creationId xmlns:p14="http://schemas.microsoft.com/office/powerpoint/2010/main" val="1618078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Special</a:t>
            </a:r>
            <a:r>
              <a:rPr lang="en-US" sz="1200" b="1" kern="1200" baseline="0" dirty="0">
                <a:solidFill>
                  <a:schemeClr val="tx1"/>
                </a:solidFill>
                <a:effectLst/>
                <a:latin typeface="+mn-lt"/>
                <a:ea typeface="+mn-ea"/>
                <a:cs typeface="+mn-cs"/>
              </a:rPr>
              <a:t> Populations: </a:t>
            </a:r>
            <a:r>
              <a:rPr lang="en-US" sz="1200" kern="1200" dirty="0">
                <a:solidFill>
                  <a:schemeClr val="tx1"/>
                </a:solidFill>
                <a:effectLst/>
                <a:latin typeface="+mn-lt"/>
                <a:ea typeface="+mn-ea"/>
                <a:cs typeface="+mn-cs"/>
              </a:rPr>
              <a:t>The CCP must identify and address the local impact of homelessness on these subpopulations and specifically address how the system will meet the needs of lesbian, gay, bisexual, transgender, and questioning (LGBTQ) youth; minors (under the age of 18), pregnant and parenting youth; youth involved with juvenile justice and foster care systems; and victims of sexual trafficking and exploitation.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Family</a:t>
            </a:r>
            <a:r>
              <a:rPr lang="en-US" sz="1200" b="1" kern="1200" baseline="0" dirty="0">
                <a:solidFill>
                  <a:schemeClr val="tx1"/>
                </a:solidFill>
                <a:effectLst/>
                <a:latin typeface="+mn-lt"/>
                <a:ea typeface="+mn-ea"/>
                <a:cs typeface="+mn-cs"/>
              </a:rPr>
              <a:t> engagement: </a:t>
            </a:r>
            <a:r>
              <a:rPr lang="en-US" sz="1200" b="0" kern="1200" baseline="0" dirty="0">
                <a:solidFill>
                  <a:schemeClr val="tx1"/>
                </a:solidFill>
                <a:effectLst/>
                <a:latin typeface="+mn-lt"/>
                <a:ea typeface="+mn-ea"/>
                <a:cs typeface="+mn-cs"/>
              </a:rPr>
              <a:t>As a diversion strategy </a:t>
            </a:r>
            <a:r>
              <a:rPr lang="mr-IN" sz="1200" b="0"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when appropriate, keeping youth out of the crisis response system. </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Social and Community Integration:</a:t>
            </a:r>
            <a:r>
              <a:rPr lang="en-US" sz="1200" kern="1200" dirty="0">
                <a:solidFill>
                  <a:schemeClr val="tx1"/>
                </a:solidFill>
                <a:effectLst/>
                <a:latin typeface="+mn-lt"/>
                <a:ea typeface="+mn-ea"/>
                <a:cs typeface="+mn-cs"/>
              </a:rPr>
              <a:t> The goal of serving young people experiencing homelessness should be successful transition to adulthood, including successful integration into a community as positive contributing community members. Accomplishing this goal requires the community to provide socially supportive engagement and opportunities for young people to participate in meaningful community activities.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Youth Choice:</a:t>
            </a:r>
            <a:r>
              <a:rPr lang="en-US" sz="1200" kern="1200" dirty="0">
                <a:solidFill>
                  <a:schemeClr val="tx1"/>
                </a:solidFill>
                <a:effectLst/>
                <a:latin typeface="+mn-lt"/>
                <a:ea typeface="+mn-ea"/>
                <a:cs typeface="+mn-cs"/>
              </a:rPr>
              <a:t> The capacity for self-determination may be a critical factor in obtaining many positive outcomes for transition aged youth </a:t>
            </a:r>
          </a:p>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18</a:t>
            </a:fld>
            <a:endParaRPr lang="en-US"/>
          </a:p>
        </p:txBody>
      </p:sp>
    </p:spTree>
    <p:extLst>
      <p:ext uri="{BB962C8B-B14F-4D97-AF65-F5344CB8AC3E}">
        <p14:creationId xmlns:p14="http://schemas.microsoft.com/office/powerpoint/2010/main" val="470632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Prevention and diversion (family engagement) </a:t>
            </a:r>
          </a:p>
          <a:p>
            <a:r>
              <a:rPr lang="en-US" dirty="0"/>
              <a:t>Coordinated</a:t>
            </a:r>
            <a:r>
              <a:rPr lang="en-US" baseline="0" dirty="0"/>
              <a:t> entry</a:t>
            </a:r>
          </a:p>
          <a:p>
            <a:r>
              <a:rPr lang="en-US" baseline="0" dirty="0"/>
              <a:t>Social and community integration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19</a:t>
            </a:fld>
            <a:endParaRPr lang="en-US"/>
          </a:p>
        </p:txBody>
      </p:sp>
    </p:spTree>
    <p:extLst>
      <p:ext uri="{BB962C8B-B14F-4D97-AF65-F5344CB8AC3E}">
        <p14:creationId xmlns:p14="http://schemas.microsoft.com/office/powerpoint/2010/main" val="2760079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HSH (Department of Homelessnes</a:t>
            </a:r>
            <a:r>
              <a:rPr lang="en-US" baseline="0" dirty="0"/>
              <a:t>s and Supportive Housing). </a:t>
            </a:r>
          </a:p>
          <a:p>
            <a:endParaRPr lang="en-US" baseline="0" dirty="0"/>
          </a:p>
          <a:p>
            <a:r>
              <a:rPr lang="en-US" baseline="0" dirty="0"/>
              <a:t>-Identify: where homelessness and at risk youth are presenting through enhanced collaboration and communication between systems serving youth. </a:t>
            </a:r>
          </a:p>
          <a:p>
            <a:r>
              <a:rPr lang="en-US" dirty="0"/>
              <a:t>-Assess:</a:t>
            </a:r>
            <a:r>
              <a:rPr lang="en-US" baseline="0" dirty="0"/>
              <a:t> establish data sharing policies. </a:t>
            </a:r>
          </a:p>
          <a:p>
            <a:r>
              <a:rPr lang="en-US" baseline="0" dirty="0"/>
              <a:t>-Problem solve: identify youth early, so you can engage prevention strategies that help youth stabilize in housing before they enter the crisis response system. </a:t>
            </a:r>
            <a:r>
              <a:rPr lang="en-US" dirty="0"/>
              <a:t> </a:t>
            </a:r>
          </a:p>
        </p:txBody>
      </p:sp>
      <p:sp>
        <p:nvSpPr>
          <p:cNvPr id="4" name="Slide Number Placeholder 3"/>
          <p:cNvSpPr>
            <a:spLocks noGrp="1"/>
          </p:cNvSpPr>
          <p:nvPr>
            <p:ph type="sldNum" sz="quarter" idx="10"/>
          </p:nvPr>
        </p:nvSpPr>
        <p:spPr/>
        <p:txBody>
          <a:bodyPr/>
          <a:lstStyle/>
          <a:p>
            <a:fld id="{E3CCA27A-03BC-7B43-9235-3409A0248440}" type="slidenum">
              <a:rPr lang="en-US" smtClean="0"/>
              <a:t>20</a:t>
            </a:fld>
            <a:endParaRPr lang="en-US"/>
          </a:p>
        </p:txBody>
      </p:sp>
    </p:spTree>
    <p:extLst>
      <p:ext uri="{BB962C8B-B14F-4D97-AF65-F5344CB8AC3E}">
        <p14:creationId xmlns:p14="http://schemas.microsoft.com/office/powerpoint/2010/main" val="2214896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work plans are an excellent resource for any community, you can find a link to these</a:t>
            </a:r>
            <a:r>
              <a:rPr lang="en-US" baseline="0" dirty="0"/>
              <a:t> work plans on the Youth Systems Mapping hand out. </a:t>
            </a:r>
          </a:p>
          <a:p>
            <a:endParaRPr lang="en-US" baseline="0" dirty="0"/>
          </a:p>
          <a:p>
            <a:r>
              <a:rPr lang="en-US" dirty="0"/>
              <a:t>So, for example, with LGBTQ+ youth, Sant</a:t>
            </a:r>
            <a:r>
              <a:rPr lang="en-US" baseline="0" dirty="0"/>
              <a:t>a Cruz identified that this population is at higher risk for homelessness and that the barriers that if agencies are not culturally responsive to LGBTQ youth, for example if people aren’t using the correct pronoun, these are things that can create a barrier.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21</a:t>
            </a:fld>
            <a:endParaRPr lang="en-US"/>
          </a:p>
        </p:txBody>
      </p:sp>
    </p:spTree>
    <p:extLst>
      <p:ext uri="{BB962C8B-B14F-4D97-AF65-F5344CB8AC3E}">
        <p14:creationId xmlns:p14="http://schemas.microsoft.com/office/powerpoint/2010/main" val="2863704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YHDP along with the 100 day challenges and information for USICH</a:t>
            </a:r>
            <a:r>
              <a:rPr lang="en-US" baseline="0" dirty="0"/>
              <a:t> can be used to help develop youth systems in your communities.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22</a:t>
            </a:fld>
            <a:endParaRPr lang="en-US"/>
          </a:p>
        </p:txBody>
      </p:sp>
    </p:spTree>
    <p:extLst>
      <p:ext uri="{BB962C8B-B14F-4D97-AF65-F5344CB8AC3E}">
        <p14:creationId xmlns:p14="http://schemas.microsoft.com/office/powerpoint/2010/main" val="3825682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begin to do this, is through systems mapping.</a:t>
            </a:r>
            <a:r>
              <a:rPr lang="en-US" baseline="0" dirty="0"/>
              <a:t>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23</a:t>
            </a:fld>
            <a:endParaRPr lang="en-US"/>
          </a:p>
        </p:txBody>
      </p:sp>
    </p:spTree>
    <p:extLst>
      <p:ext uri="{BB962C8B-B14F-4D97-AF65-F5344CB8AC3E}">
        <p14:creationId xmlns:p14="http://schemas.microsoft.com/office/powerpoint/2010/main" val="2566362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a:t>
            </a:r>
            <a:r>
              <a:rPr lang="en-US" baseline="0" dirty="0"/>
              <a:t> about youth homelessness and how to use systems mapping as an effective tool to maximize the use of resources already in your communities. </a:t>
            </a:r>
            <a:endParaRPr lang="en-US" dirty="0"/>
          </a:p>
          <a:p>
            <a:endParaRPr lang="en-US" dirty="0"/>
          </a:p>
        </p:txBody>
      </p:sp>
      <p:sp>
        <p:nvSpPr>
          <p:cNvPr id="4" name="Slide Number Placeholder 3"/>
          <p:cNvSpPr>
            <a:spLocks noGrp="1"/>
          </p:cNvSpPr>
          <p:nvPr>
            <p:ph type="sldNum" sz="quarter" idx="5"/>
          </p:nvPr>
        </p:nvSpPr>
        <p:spPr/>
        <p:txBody>
          <a:bodyPr/>
          <a:lstStyle/>
          <a:p>
            <a:fld id="{E3CCA27A-03BC-7B43-9235-3409A0248440}" type="slidenum">
              <a:rPr lang="en-US" smtClean="0"/>
              <a:t>5</a:t>
            </a:fld>
            <a:endParaRPr lang="en-US"/>
          </a:p>
        </p:txBody>
      </p:sp>
    </p:spTree>
    <p:extLst>
      <p:ext uri="{BB962C8B-B14F-4D97-AF65-F5344CB8AC3E}">
        <p14:creationId xmlns:p14="http://schemas.microsoft.com/office/powerpoint/2010/main" val="4129513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improve the coordination</a:t>
            </a:r>
            <a:r>
              <a:rPr lang="en-US" baseline="0" dirty="0"/>
              <a:t> of services as well as effectively coordinated and track relevant data, systems mapping  youth resources is imperative. </a:t>
            </a:r>
          </a:p>
          <a:p>
            <a:endParaRPr lang="en-US" baseline="0" dirty="0"/>
          </a:p>
          <a:p>
            <a:r>
              <a:rPr lang="en-US" baseline="0" dirty="0"/>
              <a:t>So what is systems mapping?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Systems mapping consists of identifying each of the available resources for youth experiencing or at-risk of homelessness within your community, including the pathways they use to access those resources and travel between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Even smallest communities – you have resources!! Are they connected to the needs </a:t>
            </a:r>
            <a:r>
              <a:rPr lang="en-US" sz="1200"/>
              <a:t>of homeless youth?</a:t>
            </a:r>
            <a:endParaRPr lang="en-US" sz="1200" dirty="0"/>
          </a:p>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24</a:t>
            </a:fld>
            <a:endParaRPr lang="en-US"/>
          </a:p>
        </p:txBody>
      </p:sp>
    </p:spTree>
    <p:extLst>
      <p:ext uri="{BB962C8B-B14F-4D97-AF65-F5344CB8AC3E}">
        <p14:creationId xmlns:p14="http://schemas.microsoft.com/office/powerpoint/2010/main" val="2276172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For youth,</a:t>
            </a:r>
            <a:r>
              <a:rPr lang="en-US" baseline="0" dirty="0"/>
              <a:t> connecting these systems is imperative because they have far less autonomy than their adult counterparts and need a network of connected adults who can support them,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25</a:t>
            </a:fld>
            <a:endParaRPr lang="en-US"/>
          </a:p>
        </p:txBody>
      </p:sp>
    </p:spTree>
    <p:extLst>
      <p:ext uri="{BB962C8B-B14F-4D97-AF65-F5344CB8AC3E}">
        <p14:creationId xmlns:p14="http://schemas.microsoft.com/office/powerpoint/2010/main" val="891107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For youth,</a:t>
            </a:r>
            <a:r>
              <a:rPr lang="en-US" baseline="0" dirty="0"/>
              <a:t> connecting these systems is imperative because they have far less autonomy than their adult counterparts and need a network of connected adults who can support them. </a:t>
            </a:r>
          </a:p>
          <a:p>
            <a:endParaRPr lang="en-US" baseline="0" dirty="0"/>
          </a:p>
          <a:p>
            <a:r>
              <a:rPr lang="en-US" baseline="0" dirty="0"/>
              <a:t>Success of interventions relies much more on the ability of organizations to communicate with each other.</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26</a:t>
            </a:fld>
            <a:endParaRPr lang="en-US"/>
          </a:p>
        </p:txBody>
      </p:sp>
    </p:spTree>
    <p:extLst>
      <p:ext uri="{BB962C8B-B14F-4D97-AF65-F5344CB8AC3E}">
        <p14:creationId xmlns:p14="http://schemas.microsoft.com/office/powerpoint/2010/main" val="3798664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charset="0"/>
              <a:buChar char="•"/>
            </a:pPr>
            <a:r>
              <a:rPr lang="en-US" sz="1200" dirty="0"/>
              <a:t>To know what resources exist.</a:t>
            </a:r>
          </a:p>
          <a:p>
            <a:pPr>
              <a:buFont typeface="Arial" charset="0"/>
              <a:buChar char="•"/>
            </a:pPr>
            <a:r>
              <a:rPr lang="en-US" sz="1200" dirty="0"/>
              <a:t>Identify service strengths and opportunities.</a:t>
            </a:r>
          </a:p>
          <a:p>
            <a:pPr>
              <a:buFont typeface="Arial" charset="0"/>
              <a:buChar char="•"/>
            </a:pPr>
            <a:r>
              <a:rPr lang="en-US" sz="1200" dirty="0"/>
              <a:t>For strategic reasons, with specific priorities in mind.</a:t>
            </a:r>
          </a:p>
          <a:p>
            <a:pPr>
              <a:buFont typeface="Arial" charset="0"/>
              <a:buChar char="•"/>
            </a:pPr>
            <a:r>
              <a:rPr lang="en-US" sz="1200" dirty="0"/>
              <a:t>Identify partners/contractors.</a:t>
            </a:r>
          </a:p>
          <a:p>
            <a:pPr>
              <a:buFont typeface="Arial" charset="0"/>
              <a:buChar char="•"/>
            </a:pPr>
            <a:r>
              <a:rPr lang="en-US" sz="1200" dirty="0"/>
              <a:t>Improve resource lists and effectiveness of referrals. </a:t>
            </a:r>
          </a:p>
          <a:p>
            <a:pPr>
              <a:buFont typeface="Arial" charset="0"/>
              <a:buChar char="•"/>
            </a:pPr>
            <a:r>
              <a:rPr lang="en-US" sz="1200" dirty="0"/>
              <a:t>Foster networking opportunities between programs.</a:t>
            </a:r>
          </a:p>
          <a:p>
            <a:pPr>
              <a:buFont typeface="Arial" charset="0"/>
              <a:buChar char="•"/>
            </a:pPr>
            <a:r>
              <a:rPr lang="en-US" sz="1200" dirty="0"/>
              <a:t>A baseline snapshot of the community.</a:t>
            </a:r>
          </a:p>
          <a:p>
            <a:pPr>
              <a:buFont typeface="Arial" charset="0"/>
              <a:buChar char="•"/>
            </a:pPr>
            <a:r>
              <a:rPr lang="en-US" sz="1200" dirty="0"/>
              <a:t>Create a common convention around categorizing services and providers. </a:t>
            </a:r>
          </a:p>
          <a:p>
            <a:pPr>
              <a:buFont typeface="Arial" charset="0"/>
              <a:buChar char="•"/>
            </a:pPr>
            <a:r>
              <a:rPr lang="en-US" sz="1200" dirty="0"/>
              <a:t>Engage critical community leaders in strategic planning. </a:t>
            </a:r>
          </a:p>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27</a:t>
            </a:fld>
            <a:endParaRPr lang="en-US"/>
          </a:p>
        </p:txBody>
      </p:sp>
    </p:spTree>
    <p:extLst>
      <p:ext uri="{BB962C8B-B14F-4D97-AF65-F5344CB8AC3E}">
        <p14:creationId xmlns:p14="http://schemas.microsoft.com/office/powerpoint/2010/main" val="46480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200" dirty="0"/>
              <a:t>Why do you want to create a systems map?</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200" dirty="0"/>
              <a:t>You have resources in your community! Important to name them and share them.</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tx1"/>
                </a:solidFill>
                <a:effectLst/>
                <a:latin typeface="+mn-lt"/>
                <a:ea typeface="+mn-ea"/>
                <a:cs typeface="+mn-cs"/>
              </a:rPr>
              <a:t>This will help determine what</a:t>
            </a:r>
            <a:r>
              <a:rPr lang="en-US" sz="1200" b="0" i="0" kern="1200" baseline="0" dirty="0">
                <a:solidFill>
                  <a:schemeClr val="tx1"/>
                </a:solidFill>
                <a:effectLst/>
                <a:latin typeface="+mn-lt"/>
                <a:ea typeface="+mn-ea"/>
                <a:cs typeface="+mn-cs"/>
              </a:rPr>
              <a:t> you are looking for and who to involved in the planning process.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Do you want to see the connections between organizations or find out what is available?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
            </a:r>
            <a:br>
              <a:rPr lang="en-US" sz="1200" b="0" i="0" kern="1200" baseline="0" dirty="0">
                <a:solidFill>
                  <a:schemeClr val="tx1"/>
                </a:solidFill>
                <a:effectLst/>
                <a:latin typeface="+mn-lt"/>
                <a:ea typeface="+mn-ea"/>
                <a:cs typeface="+mn-cs"/>
              </a:rPr>
            </a:br>
            <a:r>
              <a:rPr lang="en-US" sz="1200" b="0" i="0" kern="1200" baseline="0" dirty="0">
                <a:solidFill>
                  <a:schemeClr val="tx1"/>
                </a:solidFill>
                <a:effectLst/>
                <a:latin typeface="+mn-lt"/>
                <a:ea typeface="+mn-ea"/>
                <a:cs typeface="+mn-cs"/>
              </a:rPr>
              <a:t>Who is doing the mapping?</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Everyone must clearly understand their roles.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May want to create a committee or group with people throughout the community. The more diverse the group, the more comprehensive the information will be.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Involve youth.</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tx1"/>
                </a:solidFill>
                <a:effectLst/>
                <a:latin typeface="+mn-lt"/>
                <a:ea typeface="+mn-ea"/>
                <a:cs typeface="+mn-cs"/>
              </a:rPr>
              <a:t>Youth are the ones with the information, no matter what group you put together it is imperative to get youth input. There are different levels of youth involvement, from having a youth advisory board and getting feedback to having youth as </a:t>
            </a:r>
            <a:r>
              <a:rPr lang="en-US" sz="1200" b="0" i="0" kern="1200" baseline="0" dirty="0" err="1">
                <a:solidFill>
                  <a:schemeClr val="tx1"/>
                </a:solidFill>
                <a:effectLst/>
                <a:latin typeface="+mn-lt"/>
                <a:ea typeface="+mn-ea"/>
                <a:cs typeface="+mn-cs"/>
              </a:rPr>
              <a:t>decisionmakers</a:t>
            </a:r>
            <a:r>
              <a:rPr lang="en-US" sz="1200" b="0" i="0" kern="1200" baseline="0" dirty="0">
                <a:solidFill>
                  <a:schemeClr val="tx1"/>
                </a:solidFill>
                <a:effectLst/>
                <a:latin typeface="+mn-lt"/>
                <a:ea typeface="+mn-ea"/>
                <a:cs typeface="+mn-cs"/>
              </a:rPr>
              <a:t> whose input has equal weight with that of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3CCA27A-03BC-7B43-9235-3409A0248440}" type="slidenum">
              <a:rPr lang="en-US" smtClean="0"/>
              <a:t>28</a:t>
            </a:fld>
            <a:endParaRPr lang="en-US"/>
          </a:p>
        </p:txBody>
      </p:sp>
    </p:spTree>
    <p:extLst>
      <p:ext uri="{BB962C8B-B14F-4D97-AF65-F5344CB8AC3E}">
        <p14:creationId xmlns:p14="http://schemas.microsoft.com/office/powerpoint/2010/main" val="2060758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Youth are the</a:t>
            </a:r>
            <a:r>
              <a:rPr lang="en-US" baseline="0" dirty="0"/>
              <a:t> experts on their own experience. Their participation in systems mapping problem is invaluable because they are aware of what services exist, which are the most utilized etc. </a:t>
            </a:r>
          </a:p>
          <a:p>
            <a:endParaRPr lang="en-US" baseline="0" dirty="0"/>
          </a:p>
          <a:p>
            <a:r>
              <a:rPr lang="en-US" baseline="0" dirty="0"/>
              <a:t>Also, HUD and USICH reiterates time and time again through their materials, that youth engagement is invaluable. </a:t>
            </a:r>
          </a:p>
          <a:p>
            <a:endParaRPr lang="en-US" baseline="0" dirty="0"/>
          </a:p>
          <a:p>
            <a:endParaRPr lang="en-US" baseline="0" dirty="0"/>
          </a:p>
          <a:p>
            <a:r>
              <a:rPr lang="en-US" baseline="0" dirty="0"/>
              <a:t>Youth engagement has been defined as “young people who are actively and authentically involved, motivated, and excited about an issue, process, event, or program.” 1 Although organizations often engage youth, not all engagement is authentic. Engagement loses authenticity when adult partners are conflicted about questions of power and control.</a:t>
            </a:r>
          </a:p>
          <a:p>
            <a:endParaRPr lang="en-US" baseline="0" dirty="0"/>
          </a:p>
          <a:p>
            <a:endParaRPr lang="en-US" baseline="0" dirty="0"/>
          </a:p>
          <a:p>
            <a:endParaRPr lang="en-US" baseline="0" dirty="0"/>
          </a:p>
          <a:p>
            <a:r>
              <a:rPr lang="en-US" baseline="0" dirty="0"/>
              <a:t>See: </a:t>
            </a:r>
          </a:p>
          <a:p>
            <a:r>
              <a:rPr lang="en-US" baseline="0" dirty="0"/>
              <a:t>https://</a:t>
            </a:r>
            <a:r>
              <a:rPr lang="en-US" baseline="0" dirty="0" err="1"/>
              <a:t>www.hudexchange.info</a:t>
            </a:r>
            <a:r>
              <a:rPr lang="en-US" baseline="0" dirty="0"/>
              <a:t>/resources/documents/Guide-for-Engaging-Youth-in-Decision-Making-and-</a:t>
            </a:r>
            <a:r>
              <a:rPr lang="en-US" baseline="0" dirty="0" err="1"/>
              <a:t>Planning.pdf</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3CCA27A-03BC-7B43-9235-3409A0248440}" type="slidenum">
              <a:rPr lang="en-US" smtClean="0"/>
              <a:t>29</a:t>
            </a:fld>
            <a:endParaRPr lang="en-US"/>
          </a:p>
        </p:txBody>
      </p:sp>
    </p:spTree>
    <p:extLst>
      <p:ext uri="{BB962C8B-B14F-4D97-AF65-F5344CB8AC3E}">
        <p14:creationId xmlns:p14="http://schemas.microsoft.com/office/powerpoint/2010/main" val="3752366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30</a:t>
            </a:fld>
            <a:endParaRPr lang="en-US"/>
          </a:p>
        </p:txBody>
      </p:sp>
    </p:spTree>
    <p:extLst>
      <p:ext uri="{BB962C8B-B14F-4D97-AF65-F5344CB8AC3E}">
        <p14:creationId xmlns:p14="http://schemas.microsoft.com/office/powerpoint/2010/main" val="1254970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Template used by:</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http://</a:t>
            </a:r>
            <a:r>
              <a:rPr lang="en-US" dirty="0" err="1"/>
              <a:t>www.norapriest.com</a:t>
            </a:r>
            <a:r>
              <a:rPr lang="en-US" dirty="0"/>
              <a:t>/samples/</a:t>
            </a:r>
            <a:r>
              <a:rPr lang="en-US" dirty="0" err="1"/>
              <a:t>mapping.pdf</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31</a:t>
            </a:fld>
            <a:endParaRPr lang="en-US"/>
          </a:p>
        </p:txBody>
      </p:sp>
    </p:spTree>
    <p:extLst>
      <p:ext uri="{BB962C8B-B14F-4D97-AF65-F5344CB8AC3E}">
        <p14:creationId xmlns:p14="http://schemas.microsoft.com/office/powerpoint/2010/main" val="1456980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You can then take all</a:t>
            </a:r>
            <a:r>
              <a:rPr lang="en-US" baseline="0" dirty="0"/>
              <a:t> of the information a step further. Now that you know what the system looks like, what should it look like?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Are there gaps that can be identified?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Partnerships that can be furthered?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What actions steps can be taken to cohesively bring these independent systems together?</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While engaging youth throughout this process, it is especially critical at this stage. Youth will be able to tell you what is not working, what they are struggling with in terms of referrals and what action steps can be taken.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baseline="0" dirty="0"/>
              <a:t>Once you have collected this data  you can begin to develop a visual representation of these different aspects. This can be done in a variety of ways.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http://</a:t>
            </a:r>
            <a:r>
              <a:rPr lang="en-US" dirty="0" err="1"/>
              <a:t>www.norapriest.com</a:t>
            </a:r>
            <a:r>
              <a:rPr lang="en-US" dirty="0"/>
              <a:t>/samples/</a:t>
            </a:r>
            <a:r>
              <a:rPr lang="en-US" dirty="0" err="1"/>
              <a:t>mapping.pdf</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32</a:t>
            </a:fld>
            <a:endParaRPr lang="en-US"/>
          </a:p>
        </p:txBody>
      </p:sp>
    </p:spTree>
    <p:extLst>
      <p:ext uri="{BB962C8B-B14F-4D97-AF65-F5344CB8AC3E}">
        <p14:creationId xmlns:p14="http://schemas.microsoft.com/office/powerpoint/2010/main" val="1621895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also blend youth</a:t>
            </a:r>
            <a:r>
              <a:rPr lang="en-US" baseline="0" dirty="0"/>
              <a:t> systems maps with existing coordinated entry systems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34</a:t>
            </a:fld>
            <a:endParaRPr lang="en-US"/>
          </a:p>
        </p:txBody>
      </p:sp>
    </p:spTree>
    <p:extLst>
      <p:ext uri="{BB962C8B-B14F-4D97-AF65-F5344CB8AC3E}">
        <p14:creationId xmlns:p14="http://schemas.microsoft.com/office/powerpoint/2010/main" val="75341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Want to touch on homeless youth as a subpopulation for two reasons: </a:t>
            </a:r>
          </a:p>
          <a:p>
            <a:pPr marL="228600" indent="-228600">
              <a:buAutoNum type="arabicPeriod"/>
            </a:pPr>
            <a:r>
              <a:rPr lang="en-US" baseline="0" dirty="0"/>
              <a:t>HUD has been vocal about ending youth homelessness. </a:t>
            </a:r>
          </a:p>
          <a:p>
            <a:pPr marL="228600" indent="-228600">
              <a:buAutoNum type="arabicPeriod"/>
            </a:pPr>
            <a:endParaRPr lang="en-US" baseline="0" dirty="0"/>
          </a:p>
          <a:p>
            <a:r>
              <a:rPr lang="en-US" baseline="0" dirty="0"/>
              <a:t>2. There is currently funding available for youth focused projects.</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fld id="{E3CCA27A-03BC-7B43-9235-3409A0248440}" type="slidenum">
              <a:rPr lang="en-US" smtClean="0"/>
              <a:t>6</a:t>
            </a:fld>
            <a:endParaRPr lang="en-US"/>
          </a:p>
        </p:txBody>
      </p:sp>
    </p:spTree>
    <p:extLst>
      <p:ext uri="{BB962C8B-B14F-4D97-AF65-F5344CB8AC3E}">
        <p14:creationId xmlns:p14="http://schemas.microsoft.com/office/powerpoint/2010/main" val="1194400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35</a:t>
            </a:fld>
            <a:endParaRPr lang="en-US"/>
          </a:p>
        </p:txBody>
      </p:sp>
    </p:spTree>
    <p:extLst>
      <p:ext uri="{BB962C8B-B14F-4D97-AF65-F5344CB8AC3E}">
        <p14:creationId xmlns:p14="http://schemas.microsoft.com/office/powerpoint/2010/main" val="2988502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choose to make the visual helpful for young people.</a:t>
            </a:r>
            <a:r>
              <a:rPr lang="en-US" baseline="0" dirty="0"/>
              <a:t>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36</a:t>
            </a:fld>
            <a:endParaRPr lang="en-US"/>
          </a:p>
        </p:txBody>
      </p:sp>
    </p:spTree>
    <p:extLst>
      <p:ext uri="{BB962C8B-B14F-4D97-AF65-F5344CB8AC3E}">
        <p14:creationId xmlns:p14="http://schemas.microsoft.com/office/powerpoint/2010/main" val="3977451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37</a:t>
            </a:fld>
            <a:endParaRPr lang="en-US"/>
          </a:p>
        </p:txBody>
      </p:sp>
    </p:spTree>
    <p:extLst>
      <p:ext uri="{BB962C8B-B14F-4D97-AF65-F5344CB8AC3E}">
        <p14:creationId xmlns:p14="http://schemas.microsoft.com/office/powerpoint/2010/main" val="2135740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starting point.</a:t>
            </a:r>
            <a:r>
              <a:rPr lang="en-US" baseline="0" dirty="0"/>
              <a:t> W</a:t>
            </a:r>
            <a:r>
              <a:rPr lang="en-US" dirty="0"/>
              <a:t>herever</a:t>
            </a:r>
            <a:r>
              <a:rPr lang="en-US" baseline="0" dirty="0"/>
              <a:t> you want to go with the systems mapping process you should identify resources up front. </a:t>
            </a:r>
          </a:p>
          <a:p>
            <a:endParaRPr lang="en-US" baseline="0" dirty="0"/>
          </a:p>
          <a:p>
            <a:r>
              <a:rPr lang="en-US" baseline="0" dirty="0"/>
              <a:t>The first worksheet breaks down assets/organizations into several youth service types. </a:t>
            </a:r>
          </a:p>
          <a:p>
            <a:endParaRPr lang="en-US" baseline="0" dirty="0"/>
          </a:p>
          <a:p>
            <a:r>
              <a:rPr lang="en-US" baseline="0" dirty="0"/>
              <a:t>The second worksheet, can help you walk through any gaps or overlaps you notice as you walk through the available resources. </a:t>
            </a:r>
          </a:p>
          <a:p>
            <a:endParaRPr lang="en-US" baseline="0" dirty="0"/>
          </a:p>
          <a:p>
            <a:r>
              <a:rPr lang="en-US" baseline="0" dirty="0"/>
              <a:t>Break into small groups. </a:t>
            </a:r>
          </a:p>
        </p:txBody>
      </p:sp>
      <p:sp>
        <p:nvSpPr>
          <p:cNvPr id="4" name="Slide Number Placeholder 3"/>
          <p:cNvSpPr>
            <a:spLocks noGrp="1"/>
          </p:cNvSpPr>
          <p:nvPr>
            <p:ph type="sldNum" sz="quarter" idx="10"/>
          </p:nvPr>
        </p:nvSpPr>
        <p:spPr/>
        <p:txBody>
          <a:bodyPr/>
          <a:lstStyle/>
          <a:p>
            <a:fld id="{E3CCA27A-03BC-7B43-9235-3409A0248440}" type="slidenum">
              <a:rPr lang="en-US" smtClean="0"/>
              <a:t>38</a:t>
            </a:fld>
            <a:endParaRPr lang="en-US"/>
          </a:p>
        </p:txBody>
      </p:sp>
    </p:spTree>
    <p:extLst>
      <p:ext uri="{BB962C8B-B14F-4D97-AF65-F5344CB8AC3E}">
        <p14:creationId xmlns:p14="http://schemas.microsoft.com/office/powerpoint/2010/main" val="2298148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CA27A-03BC-7B43-9235-3409A0248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24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20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5908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200" b="1"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3419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200"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0866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51034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b="1" baseline="0" dirty="0">
                <a:solidFill>
                  <a:sysClr val="windowText" lastClr="000000"/>
                </a:solidFill>
                <a:latin typeface="+mn-lt"/>
              </a:rPr>
              <a:t>Recordkeeping </a:t>
            </a:r>
            <a:r>
              <a:rPr lang="mr-IN" b="1" baseline="0" dirty="0">
                <a:solidFill>
                  <a:sysClr val="windowText" lastClr="000000"/>
                </a:solidFill>
                <a:latin typeface="+mn-lt"/>
              </a:rPr>
              <a:t>–</a:t>
            </a:r>
            <a:r>
              <a:rPr lang="en-US" b="1" baseline="0" dirty="0">
                <a:solidFill>
                  <a:sysClr val="windowText" lastClr="000000"/>
                </a:solidFill>
                <a:latin typeface="+mn-lt"/>
              </a:rPr>
              <a:t> 578.103(a)(8) Records have to be maintained for 5 years [578.103(c)]</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1" baseline="0" dirty="0">
              <a:solidFill>
                <a:sysClr val="windowText" lastClr="000000"/>
              </a:solidFill>
              <a:latin typeface="+mn-lt"/>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aseline="0" dirty="0">
              <a:solidFill>
                <a:sysClr val="windowText" lastClr="000000"/>
              </a:solidFill>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968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HEAP funding This will be touched on in greater detail later in the conversation,</a:t>
            </a:r>
            <a:r>
              <a:rPr lang="en-US" baseline="0" dirty="0"/>
              <a:t> but the takeaway right now is that when communities receive HCD funding there is a mandatory amount that has to be spent on youth focused projects to end homelessness. So hopefully today we touch on some big picture concepts that might move this forward in your communities. </a:t>
            </a:r>
          </a:p>
          <a:p>
            <a:pPr marL="171450" indent="-171450">
              <a:buFontTx/>
              <a:buChar char="-"/>
            </a:pPr>
            <a:endParaRPr lang="en-US" baseline="0" dirty="0"/>
          </a:p>
          <a:p>
            <a:pPr marL="171450" indent="-171450">
              <a:buFontTx/>
              <a:buChar char="-"/>
            </a:pPr>
            <a:r>
              <a:rPr lang="en-US" baseline="0" dirty="0"/>
              <a:t>HCD </a:t>
            </a:r>
            <a:r>
              <a:rPr lang="mr-IN" baseline="0" dirty="0"/>
              <a:t>–</a:t>
            </a:r>
            <a:r>
              <a:rPr lang="en-US" baseline="0" dirty="0"/>
              <a:t> CA Department of Housing and Urban Development</a:t>
            </a:r>
          </a:p>
          <a:p>
            <a:pPr marL="171450" indent="-171450">
              <a:buFontTx/>
              <a:buChar char="-"/>
            </a:pPr>
            <a:r>
              <a:rPr lang="en-US" baseline="0" dirty="0"/>
              <a:t>CA Homeless Coordinating and Financing Council </a:t>
            </a:r>
            <a:r>
              <a:rPr lang="mr-IN" baseline="0" dirty="0"/>
              <a:t>–</a:t>
            </a:r>
            <a:r>
              <a:rPr lang="en-US" baseline="0" dirty="0"/>
              <a:t> HEAP Grant </a:t>
            </a:r>
          </a:p>
          <a:p>
            <a:pPr marL="171450" indent="-171450">
              <a:buFontTx/>
              <a:buChar char="-"/>
            </a:pPr>
            <a:r>
              <a:rPr lang="en-US" baseline="0" dirty="0"/>
              <a:t>HEAP is a 500 million block grant program designed to provide direct assistance to cities and counties to address the homelessness crisis in CA. </a:t>
            </a:r>
          </a:p>
          <a:p>
            <a:pPr marL="171450" indent="-171450">
              <a:buFontTx/>
              <a:buChar char="-"/>
            </a:pPr>
            <a:r>
              <a:rPr lang="en-US" baseline="0" dirty="0"/>
              <a:t>HEAP is authorized by Senate Bill SB 850, signed by Gov. Brown in June 2018. </a:t>
            </a:r>
          </a:p>
          <a:p>
            <a:pPr marL="171450" indent="-171450">
              <a:buFontTx/>
              <a:buChar char="-"/>
            </a:pPr>
            <a:r>
              <a:rPr lang="en-US" baseline="0" dirty="0"/>
              <a:t>HEAP funds are intended to provide </a:t>
            </a:r>
            <a:r>
              <a:rPr lang="en-US" baseline="0" dirty="0" err="1"/>
              <a:t>CoCs</a:t>
            </a:r>
            <a:r>
              <a:rPr lang="en-US" baseline="0" dirty="0"/>
              <a:t> and Large Cities (LCs) with pops over 330K so they may provide emergency assistance to people experiencing homelessness. (Must be a shelter crisis declaration)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7</a:t>
            </a:fld>
            <a:endParaRPr lang="en-US"/>
          </a:p>
        </p:txBody>
      </p:sp>
    </p:spTree>
    <p:extLst>
      <p:ext uri="{BB962C8B-B14F-4D97-AF65-F5344CB8AC3E}">
        <p14:creationId xmlns:p14="http://schemas.microsoft.com/office/powerpoint/2010/main" val="1083659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charset="0"/>
              <a:buNone/>
            </a:pPr>
            <a:endParaRPr lang="en-US"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2420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750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latin typeface="+mn-lt"/>
              </a:rPr>
              <a:t>Look to your local fire code </a:t>
            </a:r>
            <a:r>
              <a:rPr lang="mr-IN" baseline="0" dirty="0">
                <a:latin typeface="+mn-lt"/>
              </a:rPr>
              <a:t>–</a:t>
            </a:r>
            <a:r>
              <a:rPr lang="en-US" baseline="0" dirty="0">
                <a:latin typeface="+mn-lt"/>
              </a:rPr>
              <a:t> most codes have details about where in the room the smoke detector should be located</a:t>
            </a:r>
          </a:p>
          <a:p>
            <a:pPr marL="628650" lvl="1" indent="-171450">
              <a:buFont typeface="Arial" charset="0"/>
              <a:buChar char="•"/>
            </a:pPr>
            <a:r>
              <a:rPr lang="en-US" baseline="0" dirty="0">
                <a:latin typeface="+mn-lt"/>
              </a:rPr>
              <a:t>Usually away from the corners of the room</a:t>
            </a:r>
          </a:p>
          <a:p>
            <a:pPr marL="171450" lvl="0" indent="-171450">
              <a:buFont typeface="Arial" charset="0"/>
              <a:buChar char="•"/>
            </a:pPr>
            <a:r>
              <a:rPr lang="en-US" baseline="0" dirty="0">
                <a:latin typeface="+mn-lt"/>
              </a:rPr>
              <a:t>Look at the local housing authority administrative plan</a:t>
            </a:r>
          </a:p>
          <a:p>
            <a:pPr marL="171450" indent="-171450">
              <a:buFont typeface="Arial" charset="0"/>
              <a:buChar char="•"/>
            </a:pPr>
            <a:r>
              <a:rPr lang="en-US" baseline="0" dirty="0">
                <a:latin typeface="+mn-lt"/>
              </a:rPr>
              <a:t>If that is not helpful, contact the local fire department for guidance</a:t>
            </a:r>
          </a:p>
          <a:p>
            <a:pPr marL="171450" indent="-171450">
              <a:buFont typeface="Arial" charset="0"/>
              <a:buChar char="•"/>
            </a:pPr>
            <a:r>
              <a:rPr lang="en-US" baseline="0" dirty="0">
                <a:latin typeface="+mn-lt"/>
              </a:rPr>
              <a:t>Call </a:t>
            </a:r>
            <a:r>
              <a:rPr lang="en-US" baseline="0" dirty="0" err="1">
                <a:latin typeface="+mn-lt"/>
              </a:rPr>
              <a:t>HomeBase</a:t>
            </a:r>
            <a:r>
              <a:rPr lang="en-US" baseline="0" dirty="0">
                <a:latin typeface="+mn-lt"/>
              </a:rPr>
              <a: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046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Font typeface="Arial" charset="0"/>
              <a:buNone/>
            </a:pPr>
            <a:r>
              <a:rPr lang="en-US" sz="1200" b="0" dirty="0">
                <a:solidFill>
                  <a:schemeClr val="tx1"/>
                </a:solidFill>
                <a:latin typeface="+mn-lt"/>
              </a:rPr>
              <a:t>Example:</a:t>
            </a:r>
            <a:r>
              <a:rPr lang="en-US" sz="1200" b="0" baseline="0" dirty="0">
                <a:solidFill>
                  <a:schemeClr val="tx1"/>
                </a:solidFill>
                <a:latin typeface="+mn-lt"/>
              </a:rPr>
              <a:t> when HUD says a </a:t>
            </a:r>
            <a:r>
              <a:rPr lang="en-US" sz="1200" b="0" dirty="0">
                <a:solidFill>
                  <a:schemeClr val="tx1"/>
                </a:solidFill>
                <a:latin typeface="+mn-lt"/>
              </a:rPr>
              <a:t>“safe,</a:t>
            </a:r>
            <a:r>
              <a:rPr lang="en-US" sz="1200" b="0" baseline="0" dirty="0">
                <a:solidFill>
                  <a:schemeClr val="tx1"/>
                </a:solidFill>
                <a:latin typeface="+mn-lt"/>
              </a:rPr>
              <a:t> lockable door”  - not defined </a:t>
            </a:r>
            <a:r>
              <a:rPr lang="mr-IN" sz="1200" b="0" baseline="0" dirty="0">
                <a:solidFill>
                  <a:schemeClr val="tx1"/>
                </a:solidFill>
                <a:latin typeface="+mn-lt"/>
              </a:rPr>
              <a:t>–</a:t>
            </a:r>
            <a:r>
              <a:rPr lang="en-US" sz="1200" b="0" baseline="0" dirty="0">
                <a:solidFill>
                  <a:schemeClr val="tx1"/>
                </a:solidFill>
                <a:latin typeface="+mn-lt"/>
              </a:rPr>
              <a:t> must use judgment.  Is door thin with a flimsy lock?  Is the lock only </a:t>
            </a:r>
            <a:r>
              <a:rPr lang="en-US" sz="1200" b="0" baseline="0" dirty="0" err="1">
                <a:solidFill>
                  <a:schemeClr val="tx1"/>
                </a:solidFill>
                <a:latin typeface="+mn-lt"/>
              </a:rPr>
              <a:t>unlockable</a:t>
            </a:r>
            <a:r>
              <a:rPr lang="en-US" sz="1200" b="0" baseline="0" dirty="0">
                <a:solidFill>
                  <a:schemeClr val="tx1"/>
                </a:solidFill>
                <a:latin typeface="+mn-lt"/>
              </a:rPr>
              <a:t> from one side?</a:t>
            </a:r>
          </a:p>
          <a:p>
            <a:pPr marL="0" indent="0">
              <a:buFont typeface="Arial" charset="0"/>
              <a:buNone/>
            </a:pPr>
            <a:endParaRPr lang="en-US"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552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3834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dirty="0">
                <a:latin typeface="+mn-lt"/>
              </a:rPr>
              <a:t>NOTE: this language is based upon</a:t>
            </a:r>
            <a:r>
              <a:rPr lang="en-US" sz="1200" baseline="0" dirty="0">
                <a:latin typeface="+mn-lt"/>
              </a:rPr>
              <a:t> HUD housing choice voucher program form HUD-52580 </a:t>
            </a:r>
            <a:r>
              <a:rPr lang="mr-IN" sz="1200" baseline="0" dirty="0">
                <a:latin typeface="+mn-lt"/>
              </a:rPr>
              <a:t>–</a:t>
            </a:r>
            <a:r>
              <a:rPr lang="en-US" sz="1200" baseline="0" dirty="0">
                <a:latin typeface="+mn-lt"/>
              </a:rPr>
              <a:t> I can send out copies if people wish.</a:t>
            </a:r>
          </a:p>
          <a:p>
            <a:pPr marL="171450" indent="-171450">
              <a:buFont typeface="Arial" charset="0"/>
              <a:buChar char="•"/>
            </a:pPr>
            <a:r>
              <a:rPr lang="en-US" sz="1200" baseline="0" dirty="0">
                <a:latin typeface="+mn-lt"/>
              </a:rPr>
              <a:t>These terms apply to individual items needing to be checked (i.e. kitchen sink) and also the entire decision about the unit (i.e. the stove might pass, but the entire unit might fail for other reasons)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68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0"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0245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8079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aseline="0" dirty="0">
                <a:latin typeface="+mn-lt"/>
                <a:cs typeface="+mj-cs"/>
              </a:rPr>
              <a:t>Note </a:t>
            </a:r>
            <a:r>
              <a:rPr lang="mr-IN" sz="1200" baseline="0" dirty="0">
                <a:latin typeface="+mn-lt"/>
                <a:cs typeface="+mj-cs"/>
              </a:rPr>
              <a:t>–</a:t>
            </a:r>
            <a:r>
              <a:rPr lang="en-US" sz="1200" baseline="0" dirty="0">
                <a:latin typeface="+mn-lt"/>
                <a:cs typeface="+mj-cs"/>
              </a:rPr>
              <a:t> there is various guidance about whether lead impacts children 6 and under, or just children under 6.  In the interest of taking the most caution, we are using the 6 and under criteria for this training, but you should use whatever guidelines your agency uses.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2909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0"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673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a:t>
            </a:r>
            <a:r>
              <a:rPr lang="en-US" baseline="0" dirty="0"/>
              <a:t> the </a:t>
            </a:r>
            <a:r>
              <a:rPr lang="en-US" baseline="0" dirty="0" err="1"/>
              <a:t>CoC</a:t>
            </a:r>
            <a:r>
              <a:rPr lang="en-US" baseline="0" dirty="0"/>
              <a:t> regulations this is the definition. </a:t>
            </a:r>
          </a:p>
          <a:p>
            <a:endParaRPr lang="en-US" baseline="0" dirty="0"/>
          </a:p>
        </p:txBody>
      </p:sp>
      <p:sp>
        <p:nvSpPr>
          <p:cNvPr id="4" name="Slide Number Placeholder 3"/>
          <p:cNvSpPr>
            <a:spLocks noGrp="1"/>
          </p:cNvSpPr>
          <p:nvPr>
            <p:ph type="sldNum" sz="quarter" idx="10"/>
          </p:nvPr>
        </p:nvSpPr>
        <p:spPr/>
        <p:txBody>
          <a:bodyPr/>
          <a:lstStyle/>
          <a:p>
            <a:fld id="{E3CCA27A-03BC-7B43-9235-3409A0248440}" type="slidenum">
              <a:rPr lang="en-US" smtClean="0"/>
              <a:t>8</a:t>
            </a:fld>
            <a:endParaRPr lang="en-US"/>
          </a:p>
        </p:txBody>
      </p:sp>
    </p:spTree>
    <p:extLst>
      <p:ext uri="{BB962C8B-B14F-4D97-AF65-F5344CB8AC3E}">
        <p14:creationId xmlns:p14="http://schemas.microsoft.com/office/powerpoint/2010/main" val="3903754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4015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baseline="0" dirty="0"/>
              <a:t>We are not going over these provisions, but if you have questions about these components please let us know and we can follow up with you.</a:t>
            </a:r>
          </a:p>
          <a:p>
            <a:pPr marL="171450" indent="-171450">
              <a:buFont typeface="Arial" charset="0"/>
              <a:buChar char="•"/>
            </a:pPr>
            <a:r>
              <a:rPr lang="en-US" sz="1200" b="1" kern="1200" dirty="0">
                <a:solidFill>
                  <a:schemeClr val="tx1"/>
                </a:solidFill>
                <a:effectLst/>
                <a:latin typeface="+mn-lt"/>
                <a:ea typeface="+mn-ea"/>
                <a:cs typeface="+mn-cs"/>
              </a:rPr>
              <a:t>LEAD PAINT:</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except that 24 CFR 982.401(j) applies only to housing occupied by program participants receiving tenant-based rental assistance. For housing rehabilitated with funds under this part, the lead-based paint requirements in 24 CFR part 35, subparts A, B, J, and R apply. For housing that receives project-based or sponsor-based rental assistance, 24 CFR part 35, subparts A, B, H, and R apply. For residential property for which funds under this part are used for acquisition, leasing, services, or operating costs, 24 CFR part 35, subparts A, B, K, and R apply. </a:t>
            </a:r>
            <a:endParaRPr lang="en-US"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4968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baseline="0" dirty="0">
                <a:latin typeface="+mn-lt"/>
              </a:rPr>
              <a:t>PASS with comment </a:t>
            </a:r>
            <a:r>
              <a:rPr lang="mr-IN" sz="1200" b="1" baseline="0" dirty="0">
                <a:latin typeface="+mn-lt"/>
              </a:rPr>
              <a:t>–</a:t>
            </a:r>
            <a:r>
              <a:rPr lang="en-US" sz="1200" b="1" baseline="0" dirty="0">
                <a:latin typeface="+mn-lt"/>
              </a:rPr>
              <a:t> ask the LL to make repairs </a:t>
            </a:r>
            <a:r>
              <a:rPr lang="en-US" sz="1200" b="1" baseline="0" dirty="0" err="1">
                <a:latin typeface="+mn-lt"/>
              </a:rPr>
              <a:t>bc</a:t>
            </a:r>
            <a:r>
              <a:rPr lang="en-US" sz="1200" b="1" baseline="0" dirty="0">
                <a:latin typeface="+mn-lt"/>
              </a:rPr>
              <a:t> paint peeling</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baseline="0" dirty="0">
                <a:latin typeface="+mn-lt"/>
              </a:rPr>
              <a:t>No lead-paint related actions needed because kids are over 6.</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baseline="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518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00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182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charset="0"/>
              <a:buNone/>
            </a:pPr>
            <a:r>
              <a:rPr lang="en-US" sz="1400" b="1" i="0" dirty="0"/>
              <a:t>Anything else you would</a:t>
            </a:r>
            <a:r>
              <a:rPr lang="en-US" sz="1400" b="1" i="0" baseline="0" dirty="0"/>
              <a:t> bring with you?</a:t>
            </a:r>
            <a:endParaRPr lang="en-US" sz="1400" b="1"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39089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308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be looking at some images and I will ask you if you think it represents a pass, pass with comment, fail, or inconclusive.   This is to review the information we have been discussing.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988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rabicParenR"/>
            </a:pPr>
            <a:r>
              <a:rPr lang="en-US" b="1" dirty="0">
                <a:latin typeface="+mn-lt"/>
              </a:rPr>
              <a:t>NO</a:t>
            </a:r>
            <a:r>
              <a:rPr lang="en-US" b="1" baseline="0" dirty="0">
                <a:latin typeface="+mn-lt"/>
              </a:rPr>
              <a:t> </a:t>
            </a:r>
            <a:r>
              <a:rPr lang="mr-IN" b="1" baseline="0" dirty="0">
                <a:latin typeface="+mn-lt"/>
              </a:rPr>
              <a:t>–</a:t>
            </a:r>
            <a:r>
              <a:rPr lang="en-US" b="1" baseline="0" dirty="0">
                <a:latin typeface="+mn-lt"/>
              </a:rPr>
              <a:t> This only sleeps 4, even if LR is a sleeping room,. Must have at least one sleeping area for each two persons.</a:t>
            </a:r>
          </a:p>
          <a:p>
            <a:pPr marL="800100" lvl="1" indent="-342900">
              <a:buFont typeface="Arial" charset="0"/>
              <a:buChar char="•"/>
            </a:pPr>
            <a:r>
              <a:rPr lang="en-US" b="1" baseline="0" dirty="0">
                <a:latin typeface="+mn-lt"/>
              </a:rPr>
              <a:t>BUT could ask HUD for a waiver in a high density area. </a:t>
            </a:r>
          </a:p>
          <a:p>
            <a:pPr marL="342900" lvl="0" indent="-342900">
              <a:buFont typeface="+mj-lt"/>
              <a:buAutoNum type="arabicParenR"/>
            </a:pPr>
            <a:r>
              <a:rPr lang="en-US" b="1" dirty="0">
                <a:latin typeface="+mn-lt"/>
              </a:rPr>
              <a:t>YES -- </a:t>
            </a:r>
            <a:r>
              <a:rPr lang="en-US" b="1" baseline="0" dirty="0">
                <a:latin typeface="+mn-lt"/>
              </a:rPr>
              <a:t>unless forcing the two opposite sex teenagers to sleep in a room together.  Parent  can stay in room with child of same sex and other child goes in other room</a:t>
            </a:r>
          </a:p>
          <a:p>
            <a:pPr marL="228600" lvl="0" indent="-228600">
              <a:buFont typeface="+mj-lt"/>
              <a:buAutoNum type="arabicParenR"/>
            </a:pPr>
            <a:r>
              <a:rPr lang="en-US" b="1" dirty="0">
                <a:latin typeface="+mn-lt"/>
              </a:rPr>
              <a:t>   YES </a:t>
            </a:r>
            <a:r>
              <a:rPr lang="mr-IN" b="1" dirty="0">
                <a:latin typeface="+mn-lt"/>
              </a:rPr>
              <a:t>–</a:t>
            </a:r>
            <a:r>
              <a:rPr lang="en-US" b="1" dirty="0">
                <a:latin typeface="+mn-lt"/>
              </a:rPr>
              <a:t> parents in bedroom and 2 boys in living room or vice versa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5152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IT DEPENDS!!!!</a:t>
            </a:r>
          </a:p>
          <a:p>
            <a:pPr marL="171450" indent="-171450">
              <a:buFont typeface="Arial" charset="0"/>
              <a:buChar char="•"/>
            </a:pPr>
            <a:r>
              <a:rPr lang="en-US" b="1" baseline="0" dirty="0"/>
              <a:t>PASS</a:t>
            </a:r>
            <a:r>
              <a:rPr lang="en-US" baseline="0" dirty="0"/>
              <a:t> -- If in building built after 1978 OR No child 6 or under is living there</a:t>
            </a:r>
          </a:p>
          <a:p>
            <a:pPr marL="171450" indent="-171450">
              <a:buFont typeface="Arial" charset="0"/>
              <a:buChar char="•"/>
            </a:pPr>
            <a:r>
              <a:rPr lang="en-US" b="1" baseline="0" dirty="0"/>
              <a:t>FAIL</a:t>
            </a:r>
            <a:r>
              <a:rPr lang="en-US" baseline="0" dirty="0"/>
              <a:t> -- If built before 1978 AND child under 6 living there AND there is no certificate of lead paint abatement , LL would need to stabilize the paint </a:t>
            </a:r>
          </a:p>
          <a:p>
            <a:pPr marL="1085850" lvl="2" indent="-171450">
              <a:buFont typeface="Arial" charset="0"/>
              <a:buChar char="•"/>
            </a:pPr>
            <a:r>
              <a:rPr lang="en-US" baseline="0" dirty="0"/>
              <a:t>Would not need to have inspector certify the job if less than SQ.  2 ft.</a:t>
            </a:r>
          </a:p>
          <a:p>
            <a:pPr marL="0" lvl="0" indent="0">
              <a:buFont typeface="Arial" charset="0"/>
              <a:buNone/>
            </a:pPr>
            <a:r>
              <a:rPr lang="en-US" baseline="0" dirty="0"/>
              <a:t>REMEMBER TO </a:t>
            </a:r>
            <a:r>
              <a:rPr lang="en-US" b="1" baseline="0" dirty="0"/>
              <a:t>DOCUMENT</a:t>
            </a:r>
            <a:r>
              <a:rPr lang="en-US" baseline="0" dirty="0"/>
              <a:t> WHAT YOU SEE AND THE </a:t>
            </a:r>
            <a:r>
              <a:rPr lang="en-US" b="1" baseline="0" dirty="0"/>
              <a:t>BASIS FOR YOUR DECISION </a:t>
            </a:r>
            <a:r>
              <a:rPr lang="mr-IN" baseline="0" dirty="0"/>
              <a:t>–</a:t>
            </a:r>
            <a:r>
              <a:rPr lang="en-US" baseline="0" dirty="0"/>
              <a:t> KEEP AT LEAST 5 YEARS.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5090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baseline="0" dirty="0">
                <a:latin typeface="+mn-lt"/>
              </a:rPr>
              <a:t>PASS</a:t>
            </a:r>
            <a:r>
              <a:rPr lang="en-US" baseline="0" dirty="0">
                <a:latin typeface="+mn-lt"/>
              </a:rPr>
              <a:t> with a comment -- Not a health issue or safety hazard -- BUT </a:t>
            </a:r>
            <a:r>
              <a:rPr lang="mr-IN" baseline="0" dirty="0">
                <a:latin typeface="+mn-lt"/>
              </a:rPr>
              <a:t>–</a:t>
            </a:r>
            <a:r>
              <a:rPr lang="en-US" baseline="0" dirty="0">
                <a:latin typeface="+mn-lt"/>
              </a:rPr>
              <a:t> should be addressed -- AND </a:t>
            </a:r>
            <a:r>
              <a:rPr lang="mr-IN" baseline="0" dirty="0">
                <a:latin typeface="+mn-lt"/>
              </a:rPr>
              <a:t>–</a:t>
            </a:r>
            <a:r>
              <a:rPr lang="en-US" baseline="0" dirty="0">
                <a:latin typeface="+mn-lt"/>
              </a:rPr>
              <a:t> tenant may not find it acceptable</a:t>
            </a:r>
          </a:p>
          <a:p>
            <a:pPr marL="171450" indent="-171450">
              <a:buFont typeface="Arial" charset="0"/>
              <a:buChar char="•"/>
            </a:pPr>
            <a:r>
              <a:rPr lang="en-US" b="1" baseline="0" dirty="0">
                <a:latin typeface="+mn-lt"/>
              </a:rPr>
              <a:t>What would make this a fail?</a:t>
            </a:r>
          </a:p>
          <a:p>
            <a:pPr marL="628650" lvl="1" indent="-171450">
              <a:buFont typeface="Arial" charset="0"/>
              <a:buChar char="•"/>
            </a:pPr>
            <a:r>
              <a:rPr lang="en-US" baseline="0" dirty="0">
                <a:latin typeface="+mn-lt"/>
              </a:rPr>
              <a:t>If it were torn up and therefore a tripping hazard</a:t>
            </a:r>
          </a:p>
          <a:p>
            <a:pPr marL="628650" lvl="1" indent="-171450">
              <a:buFont typeface="Arial" charset="0"/>
              <a:buChar char="•"/>
            </a:pPr>
            <a:r>
              <a:rPr lang="en-US" baseline="0" dirty="0">
                <a:latin typeface="+mn-lt"/>
              </a:rPr>
              <a:t>If the material causing the stain were blood / a toxic chemical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49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resources</a:t>
            </a:r>
            <a:r>
              <a:rPr lang="en-US" baseline="0" dirty="0"/>
              <a:t> to addressing youth homelessness out there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Ending Youth Homelessness, a Guidebook series: </a:t>
            </a:r>
            <a:r>
              <a:rPr lang="en-US" sz="1200" u="sng" dirty="0">
                <a:hlinkClick r:id="rId3"/>
              </a:rPr>
              <a:t>https://www.hudexchange.info/resource/5138/ending-youth-homelessness-a-guidebook-series/</a:t>
            </a:r>
            <a:r>
              <a:rPr lang="en-US" sz="1200" dirty="0"/>
              <a:t> </a:t>
            </a:r>
          </a:p>
          <a:p>
            <a:endParaRPr lang="en-US" dirty="0"/>
          </a:p>
          <a:p>
            <a:endParaRPr lang="en-US" dirty="0"/>
          </a:p>
          <a:p>
            <a:r>
              <a:rPr lang="en-US" dirty="0"/>
              <a:t>More comprehensive</a:t>
            </a:r>
            <a:r>
              <a:rPr lang="en-US" baseline="0" dirty="0"/>
              <a:t> list of resources is available in your handout. </a:t>
            </a: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9</a:t>
            </a:fld>
            <a:endParaRPr lang="en-US"/>
          </a:p>
        </p:txBody>
      </p:sp>
    </p:spTree>
    <p:extLst>
      <p:ext uri="{BB962C8B-B14F-4D97-AF65-F5344CB8AC3E}">
        <p14:creationId xmlns:p14="http://schemas.microsoft.com/office/powerpoint/2010/main" val="29139823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8373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F474E9-9DF8-F947-8A49-D1CC351226B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419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CCA27A-03BC-7B43-9235-3409A02484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718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Eligible activities include one-time uses that address homelessness, including, but not limited to, prevention, criminal justice diversion programs to homeless individuals with mental health needs, and emergency aid.</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No more than five percent can be used for administrative costs related to the execution of eligible activities. </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“administrative costs” does not include staff costs directly related to carrying out the eligible activities </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Cannot be used for overhead or planning activities.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five percent must go to establish or expand services meeting the needs of homeless youth or youth at risk of homelessness.</a:t>
            </a:r>
          </a:p>
        </p:txBody>
      </p:sp>
      <p:sp>
        <p:nvSpPr>
          <p:cNvPr id="4" name="Slide Number Placeholder 3"/>
          <p:cNvSpPr>
            <a:spLocks noGrp="1"/>
          </p:cNvSpPr>
          <p:nvPr>
            <p:ph type="sldNum" sz="quarter" idx="10"/>
          </p:nvPr>
        </p:nvSpPr>
        <p:spPr/>
        <p:txBody>
          <a:bodyPr/>
          <a:lstStyle/>
          <a:p>
            <a:fld id="{E3CCA27A-03BC-7B43-9235-3409A0248440}" type="slidenum">
              <a:rPr lang="en-US" smtClean="0"/>
              <a:t>79</a:t>
            </a:fld>
            <a:endParaRPr lang="en-US"/>
          </a:p>
        </p:txBody>
      </p:sp>
    </p:spTree>
    <p:extLst>
      <p:ext uri="{BB962C8B-B14F-4D97-AF65-F5344CB8AC3E}">
        <p14:creationId xmlns:p14="http://schemas.microsoft.com/office/powerpoint/2010/main" val="2447564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81</a:t>
            </a:fld>
            <a:endParaRPr lang="en-US"/>
          </a:p>
        </p:txBody>
      </p:sp>
    </p:spTree>
    <p:extLst>
      <p:ext uri="{BB962C8B-B14F-4D97-AF65-F5344CB8AC3E}">
        <p14:creationId xmlns:p14="http://schemas.microsoft.com/office/powerpoint/2010/main" val="37331565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No specifics yet on waiver process</a:t>
            </a:r>
          </a:p>
          <a:p>
            <a:pPr marL="171450" indent="-171450">
              <a:buFont typeface="Arial" charset="0"/>
              <a:buChar char="•"/>
            </a:pP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83</a:t>
            </a:fld>
            <a:endParaRPr lang="en-US"/>
          </a:p>
        </p:txBody>
      </p:sp>
    </p:spTree>
    <p:extLst>
      <p:ext uri="{BB962C8B-B14F-4D97-AF65-F5344CB8AC3E}">
        <p14:creationId xmlns:p14="http://schemas.microsoft.com/office/powerpoint/2010/main" val="13164019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84</a:t>
            </a:fld>
            <a:endParaRPr lang="en-US"/>
          </a:p>
        </p:txBody>
      </p:sp>
    </p:spTree>
    <p:extLst>
      <p:ext uri="{BB962C8B-B14F-4D97-AF65-F5344CB8AC3E}">
        <p14:creationId xmlns:p14="http://schemas.microsoft.com/office/powerpoint/2010/main" val="1954073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intended to ease some state and local restrictions in order to facilitate a response to the crisis</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In addition to these tangible pieces, it can also help to call attention to homelessness and make it a priority in the community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200" b="0" i="0" kern="1200" dirty="0">
                <a:solidFill>
                  <a:schemeClr val="tx1"/>
                </a:solidFill>
                <a:effectLst/>
                <a:latin typeface="+mn-lt"/>
                <a:ea typeface="+mn-ea"/>
                <a:cs typeface="+mn-cs"/>
              </a:rPr>
              <a:t>opportunity to create strong political will, generate community support and engage stakeholders toward action. </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dirty="0"/>
              <a:t>Can help to leverage resources in a new way;  DOES NOT automatically increase the availability of state or local resources </a:t>
            </a:r>
            <a:r>
              <a:rPr lang="en-US" sz="1200" b="0" i="0" kern="1200" dirty="0">
                <a:solidFill>
                  <a:schemeClr val="tx1"/>
                </a:solidFill>
                <a:effectLst/>
                <a:latin typeface="+mn-lt"/>
                <a:ea typeface="+mn-ea"/>
                <a:cs typeface="+mn-cs"/>
              </a:rPr>
              <a:t>but can be leveraged to raise local funding more quickly for immediate action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3CCA27A-03BC-7B43-9235-3409A0248440}" type="slidenum">
              <a:rPr lang="en-US" smtClean="0"/>
              <a:t>86</a:t>
            </a:fld>
            <a:endParaRPr lang="en-US"/>
          </a:p>
        </p:txBody>
      </p:sp>
    </p:spTree>
    <p:extLst>
      <p:ext uri="{BB962C8B-B14F-4D97-AF65-F5344CB8AC3E}">
        <p14:creationId xmlns:p14="http://schemas.microsoft.com/office/powerpoint/2010/main" val="32638320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a:solidFill>
                  <a:schemeClr val="tx1"/>
                </a:solidFill>
                <a:effectLst/>
                <a:latin typeface="+mn-lt"/>
                <a:ea typeface="+mn-ea"/>
                <a:cs typeface="+mn-cs"/>
              </a:rPr>
              <a:t>The statue does not define what is necessary to demonstrate that finding, however several communities have declared emergency shelter crises on the basis of Point-in-Time counts and inventories of available shelter and bridge housing capacity in the community</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a:solidFill>
                  <a:schemeClr val="tx1"/>
                </a:solidFill>
                <a:effectLst/>
                <a:latin typeface="+mn-lt"/>
                <a:ea typeface="+mn-ea"/>
                <a:cs typeface="+mn-cs"/>
              </a:rPr>
              <a:t>Summary on declaring a shelter crisis provides a couple examples including language</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a:solidFill>
                  <a:schemeClr val="tx1"/>
                </a:solidFill>
                <a:effectLst/>
                <a:latin typeface="+mn-lt"/>
                <a:ea typeface="+mn-ea"/>
                <a:cs typeface="+mn-cs"/>
              </a:rPr>
              <a:t>NOTE: A governing body also includes: (1) the governing board or board of trustees for a district or other public agency or (2) an official designated by ordinance or resolution adopted by a city council, board of supervisors, or the governing board/board of trustees for a district or other public agency.</a:t>
            </a: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87</a:t>
            </a:fld>
            <a:endParaRPr lang="en-US"/>
          </a:p>
        </p:txBody>
      </p:sp>
    </p:spTree>
    <p:extLst>
      <p:ext uri="{BB962C8B-B14F-4D97-AF65-F5344CB8AC3E}">
        <p14:creationId xmlns:p14="http://schemas.microsoft.com/office/powerpoint/2010/main" val="3550450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want to get the money out the door as quickly as possible</a:t>
            </a:r>
          </a:p>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88</a:t>
            </a:fld>
            <a:endParaRPr lang="en-US"/>
          </a:p>
        </p:txBody>
      </p:sp>
    </p:spTree>
    <p:extLst>
      <p:ext uri="{BB962C8B-B14F-4D97-AF65-F5344CB8AC3E}">
        <p14:creationId xmlns:p14="http://schemas.microsoft.com/office/powerpoint/2010/main" val="419606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purpose of these Guidebooks is to help communities:</a:t>
            </a:r>
          </a:p>
          <a:p>
            <a:pPr lvl="1"/>
            <a:r>
              <a:rPr lang="en-US" dirty="0"/>
              <a:t>Learn to approach this goal by building comprehensive systems of care</a:t>
            </a:r>
          </a:p>
          <a:p>
            <a:pPr lvl="1"/>
            <a:r>
              <a:rPr lang="en-US" dirty="0"/>
              <a:t>Ensure the appropriate type of housing assistance and level of services are available within the community </a:t>
            </a:r>
          </a:p>
          <a:p>
            <a:pPr lvl="1"/>
            <a:r>
              <a:rPr lang="en-US" dirty="0"/>
              <a:t>Reach out and partner with a comprehensive set of traditional and nontraditional youth homelessness stakeholders.</a:t>
            </a:r>
          </a:p>
          <a:p>
            <a:pPr lvl="1"/>
            <a:r>
              <a:rPr lang="en-US" dirty="0"/>
              <a:t>Incorporate experiences of homeless of formerly homeless unaccompanied youth and incorporate this into the coordinated community plan.</a:t>
            </a:r>
          </a:p>
          <a:p>
            <a:pPr lvl="1"/>
            <a:r>
              <a:rPr lang="en-US" dirty="0"/>
              <a:t>Use innovative practices to design better projects and strong comprehensive plans to prevent and end youth homelessness</a:t>
            </a:r>
          </a:p>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10</a:t>
            </a:fld>
            <a:endParaRPr lang="en-US"/>
          </a:p>
        </p:txBody>
      </p:sp>
    </p:spTree>
    <p:extLst>
      <p:ext uri="{BB962C8B-B14F-4D97-AF65-F5344CB8AC3E}">
        <p14:creationId xmlns:p14="http://schemas.microsoft.com/office/powerpoint/2010/main" val="2533844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89</a:t>
            </a:fld>
            <a:endParaRPr lang="en-US"/>
          </a:p>
        </p:txBody>
      </p:sp>
    </p:spTree>
    <p:extLst>
      <p:ext uri="{BB962C8B-B14F-4D97-AF65-F5344CB8AC3E}">
        <p14:creationId xmlns:p14="http://schemas.microsoft.com/office/powerpoint/2010/main" val="7650537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90</a:t>
            </a:fld>
            <a:endParaRPr lang="en-US"/>
          </a:p>
        </p:txBody>
      </p:sp>
    </p:spTree>
    <p:extLst>
      <p:ext uri="{BB962C8B-B14F-4D97-AF65-F5344CB8AC3E}">
        <p14:creationId xmlns:p14="http://schemas.microsoft.com/office/powerpoint/2010/main" val="10338426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91</a:t>
            </a:fld>
            <a:endParaRPr lang="en-US"/>
          </a:p>
        </p:txBody>
      </p:sp>
    </p:spTree>
    <p:extLst>
      <p:ext uri="{BB962C8B-B14F-4D97-AF65-F5344CB8AC3E}">
        <p14:creationId xmlns:p14="http://schemas.microsoft.com/office/powerpoint/2010/main" val="29743319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CA27A-03BC-7B43-9235-3409A0248440}" type="slidenum">
              <a:rPr lang="en-US" smtClean="0"/>
              <a:t>92</a:t>
            </a:fld>
            <a:endParaRPr lang="en-US"/>
          </a:p>
        </p:txBody>
      </p:sp>
    </p:spTree>
    <p:extLst>
      <p:ext uri="{BB962C8B-B14F-4D97-AF65-F5344CB8AC3E}">
        <p14:creationId xmlns:p14="http://schemas.microsoft.com/office/powerpoint/2010/main" val="33853574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93</a:t>
            </a:fld>
            <a:endParaRPr lang="en-US"/>
          </a:p>
        </p:txBody>
      </p:sp>
    </p:spTree>
    <p:extLst>
      <p:ext uri="{BB962C8B-B14F-4D97-AF65-F5344CB8AC3E}">
        <p14:creationId xmlns:p14="http://schemas.microsoft.com/office/powerpoint/2010/main" val="17756684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98</a:t>
            </a:fld>
            <a:endParaRPr lang="en-US"/>
          </a:p>
        </p:txBody>
      </p:sp>
    </p:spTree>
    <p:extLst>
      <p:ext uri="{BB962C8B-B14F-4D97-AF65-F5344CB8AC3E}">
        <p14:creationId xmlns:p14="http://schemas.microsoft.com/office/powerpoint/2010/main" val="13898354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CCA27A-03BC-7B43-9235-3409A0248440}" type="slidenum">
              <a:rPr lang="en-US" smtClean="0"/>
              <a:t>99</a:t>
            </a:fld>
            <a:endParaRPr lang="en-US"/>
          </a:p>
        </p:txBody>
      </p:sp>
    </p:spTree>
    <p:extLst>
      <p:ext uri="{BB962C8B-B14F-4D97-AF65-F5344CB8AC3E}">
        <p14:creationId xmlns:p14="http://schemas.microsoft.com/office/powerpoint/2010/main" val="44511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doors </a:t>
            </a:r>
            <a:r>
              <a:rPr lang="mr-IN" dirty="0"/>
              <a:t>–</a:t>
            </a:r>
            <a:r>
              <a:rPr lang="en-US" dirty="0"/>
              <a:t> federal strategic plan to end homelessness. </a:t>
            </a:r>
          </a:p>
          <a:p>
            <a:endParaRPr lang="en-US" dirty="0"/>
          </a:p>
          <a:p>
            <a:r>
              <a:rPr lang="en-US" dirty="0"/>
              <a:t>Tools for action </a:t>
            </a:r>
            <a:r>
              <a:rPr lang="mr-IN" dirty="0"/>
              <a:t>–</a:t>
            </a:r>
            <a:r>
              <a:rPr lang="en-US" dirty="0"/>
              <a:t> can be found on the handout. Includes framework</a:t>
            </a:r>
            <a:r>
              <a:rPr lang="en-US" baseline="0" dirty="0"/>
              <a:t> models </a:t>
            </a:r>
            <a:r>
              <a:rPr lang="mr-IN" baseline="0" dirty="0"/>
              <a:t>–</a:t>
            </a:r>
            <a:r>
              <a:rPr lang="en-US" baseline="0" dirty="0"/>
              <a:t> and a power point discussing the framework in detail.</a:t>
            </a:r>
            <a:endParaRPr lang="en-US" dirty="0"/>
          </a:p>
          <a:p>
            <a:r>
              <a:rPr lang="en-US" dirty="0"/>
              <a:t>https://</a:t>
            </a:r>
            <a:r>
              <a:rPr lang="en-US" dirty="0" err="1"/>
              <a:t>www.usich.gov</a:t>
            </a:r>
            <a:r>
              <a:rPr lang="en-US" dirty="0"/>
              <a:t>/tools-for-action/framework-for-ending-youth-homelessness</a:t>
            </a:r>
          </a:p>
        </p:txBody>
      </p:sp>
      <p:sp>
        <p:nvSpPr>
          <p:cNvPr id="4" name="Slide Number Placeholder 3"/>
          <p:cNvSpPr>
            <a:spLocks noGrp="1"/>
          </p:cNvSpPr>
          <p:nvPr>
            <p:ph type="sldNum" sz="quarter" idx="10"/>
          </p:nvPr>
        </p:nvSpPr>
        <p:spPr/>
        <p:txBody>
          <a:bodyPr/>
          <a:lstStyle/>
          <a:p>
            <a:fld id="{E3CCA27A-03BC-7B43-9235-3409A0248440}" type="slidenum">
              <a:rPr lang="en-US" smtClean="0"/>
              <a:t>11</a:t>
            </a:fld>
            <a:endParaRPr lang="en-US"/>
          </a:p>
        </p:txBody>
      </p:sp>
    </p:spTree>
    <p:extLst>
      <p:ext uri="{BB962C8B-B14F-4D97-AF65-F5344CB8AC3E}">
        <p14:creationId xmlns:p14="http://schemas.microsoft.com/office/powerpoint/2010/main" val="4019001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doors </a:t>
            </a:r>
            <a:r>
              <a:rPr lang="mr-IN" dirty="0"/>
              <a:t>–</a:t>
            </a:r>
            <a:r>
              <a:rPr lang="en-US" dirty="0"/>
              <a:t> federal strategic plan to end homelessness. </a:t>
            </a:r>
          </a:p>
          <a:p>
            <a:endParaRPr lang="en-US" dirty="0"/>
          </a:p>
          <a:p>
            <a:endParaRPr lang="en-US" dirty="0"/>
          </a:p>
        </p:txBody>
      </p:sp>
      <p:sp>
        <p:nvSpPr>
          <p:cNvPr id="4" name="Slide Number Placeholder 3"/>
          <p:cNvSpPr>
            <a:spLocks noGrp="1"/>
          </p:cNvSpPr>
          <p:nvPr>
            <p:ph type="sldNum" sz="quarter" idx="10"/>
          </p:nvPr>
        </p:nvSpPr>
        <p:spPr/>
        <p:txBody>
          <a:bodyPr/>
          <a:lstStyle/>
          <a:p>
            <a:fld id="{E3CCA27A-03BC-7B43-9235-3409A0248440}" type="slidenum">
              <a:rPr lang="en-US" smtClean="0"/>
              <a:t>12</a:t>
            </a:fld>
            <a:endParaRPr lang="en-US"/>
          </a:p>
        </p:txBody>
      </p:sp>
    </p:spTree>
    <p:extLst>
      <p:ext uri="{BB962C8B-B14F-4D97-AF65-F5344CB8AC3E}">
        <p14:creationId xmlns:p14="http://schemas.microsoft.com/office/powerpoint/2010/main" val="197458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8/22/18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3537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extLst>
      <p:ext uri="{BB962C8B-B14F-4D97-AF65-F5344CB8AC3E}">
        <p14:creationId xmlns:p14="http://schemas.microsoft.com/office/powerpoint/2010/main" val="474785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2005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537422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775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776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84163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286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2718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41593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763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7445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9995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806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992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6248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001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8/22/18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8/22/18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8/22/18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8/22/18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8/22/18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20" Type="http://schemas.openxmlformats.org/officeDocument/2006/relationships/image" Target="../media/image5.png"/><Relationship Id="rId10" Type="http://schemas.openxmlformats.org/officeDocument/2006/relationships/slideLayout" Target="../slideLayouts/slideLayout24.xml"/><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theme" Target="../theme/theme2.xml"/><Relationship Id="rId19" Type="http://schemas.openxmlformats.org/officeDocument/2006/relationships/image" Target="../media/image4.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8/22/18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8/22/18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44021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8.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1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1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17.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 Id="rId3" Type="http://schemas.openxmlformats.org/officeDocument/2006/relationships/image" Target="../media/image1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7.xml"/><Relationship Id="rId3" Type="http://schemas.openxmlformats.org/officeDocument/2006/relationships/image" Target="../media/image19.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8.xml"/><Relationship Id="rId3" Type="http://schemas.openxmlformats.org/officeDocument/2006/relationships/image" Target="../media/image20.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22.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5.xml"/><Relationship Id="rId3" Type="http://schemas.openxmlformats.org/officeDocument/2006/relationships/image" Target="../media/image23.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2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 Id="rId3"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 Id="rId3" Type="http://schemas.openxmlformats.org/officeDocument/2006/relationships/image" Target="../media/image26.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9.xml"/><Relationship Id="rId3"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hyperlink" Target="https://www.hud.gov/sites/documents/DOC_11775.PDF" TargetMode="External"/><Relationship Id="rId4" Type="http://schemas.openxmlformats.org/officeDocument/2006/relationships/hyperlink" Target="https://www.hud.gov/sites/documents/DOC_11742.PDF)" TargetMode="External"/><Relationship Id="rId5" Type="http://schemas.openxmlformats.org/officeDocument/2006/relationships/hyperlink" Target="https://www.hud.gov/sites/documents/DOC_9143.PDF" TargetMode="External"/><Relationship Id="rId6" Type="http://schemas.openxmlformats.org/officeDocument/2006/relationships/hyperlink" Target="http://www.irccdd.com/rental/good-place-to-live.pdf" TargetMode="External"/><Relationship Id="rId1" Type="http://schemas.openxmlformats.org/officeDocument/2006/relationships/slideLayout" Target="../slideLayouts/slideLayout16.xml"/><Relationship Id="rId2" Type="http://schemas.openxmlformats.org/officeDocument/2006/relationships/notesSlide" Target="../notesSlides/notesSlide6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1.xml"/><Relationship Id="rId3" Type="http://schemas.openxmlformats.org/officeDocument/2006/relationships/image" Target="../media/image28.tif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tif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www.bcsh.ca.gov/hcfc/aid_program.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cd.ca.gov/grants-funding/active-funding/nplh.shtml#guidelines"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5.xml"/><Relationship Id="rId3" Type="http://schemas.openxmlformats.org/officeDocument/2006/relationships/image" Target="../media/image8.tif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A4D81D-60CA-9644-B35E-18C806B1EACB}"/>
              </a:ext>
            </a:extLst>
          </p:cNvPr>
          <p:cNvSpPr>
            <a:spLocks noGrp="1"/>
          </p:cNvSpPr>
          <p:nvPr>
            <p:ph type="ctrTitle"/>
          </p:nvPr>
        </p:nvSpPr>
        <p:spPr/>
        <p:txBody>
          <a:bodyPr/>
          <a:lstStyle/>
          <a:p>
            <a:r>
              <a:rPr lang="en-US" dirty="0"/>
              <a:t>Northern California Homelessness Roundtable</a:t>
            </a:r>
          </a:p>
        </p:txBody>
      </p:sp>
      <p:sp>
        <p:nvSpPr>
          <p:cNvPr id="6" name="Subtitle 5">
            <a:extLst>
              <a:ext uri="{FF2B5EF4-FFF2-40B4-BE49-F238E27FC236}">
                <a16:creationId xmlns:a16="http://schemas.microsoft.com/office/drawing/2014/main" xmlns="" id="{328A606F-7F2F-F34D-93FE-1BBB3B1A9EC8}"/>
              </a:ext>
            </a:extLst>
          </p:cNvPr>
          <p:cNvSpPr>
            <a:spLocks noGrp="1"/>
          </p:cNvSpPr>
          <p:nvPr>
            <p:ph type="subTitle" idx="1"/>
          </p:nvPr>
        </p:nvSpPr>
        <p:spPr>
          <a:xfrm>
            <a:off x="810001" y="5597765"/>
            <a:ext cx="10572000" cy="434974"/>
          </a:xfrm>
        </p:spPr>
        <p:txBody>
          <a:bodyPr>
            <a:normAutofit lnSpcReduction="10000"/>
          </a:bodyPr>
          <a:lstStyle/>
          <a:p>
            <a:r>
              <a:rPr lang="en-US" sz="2400" dirty="0"/>
              <a:t>August 23, 2018</a:t>
            </a:r>
          </a:p>
        </p:txBody>
      </p:sp>
      <p:pic>
        <p:nvPicPr>
          <p:cNvPr id="7" name="Content Placeholder 4">
            <a:extLst>
              <a:ext uri="{FF2B5EF4-FFF2-40B4-BE49-F238E27FC236}">
                <a16:creationId xmlns:a16="http://schemas.microsoft.com/office/drawing/2014/main" xmlns="" id="{7A326B75-A1C5-1241-8DC1-EF8C133D1F74}"/>
              </a:ext>
            </a:extLst>
          </p:cNvPr>
          <p:cNvPicPr>
            <a:picLocks noChangeAspect="1"/>
          </p:cNvPicPr>
          <p:nvPr/>
        </p:nvPicPr>
        <p:blipFill>
          <a:blip r:embed="rId3"/>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170897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Ending Youth Homelessness Guidebook Series </a:t>
            </a:r>
          </a:p>
        </p:txBody>
      </p:sp>
      <p:sp>
        <p:nvSpPr>
          <p:cNvPr id="3" name="Content Placeholder 2"/>
          <p:cNvSpPr>
            <a:spLocks noGrp="1"/>
          </p:cNvSpPr>
          <p:nvPr>
            <p:ph idx="1"/>
          </p:nvPr>
        </p:nvSpPr>
        <p:spPr>
          <a:xfrm>
            <a:off x="686908" y="1951892"/>
            <a:ext cx="10554574" cy="4311354"/>
          </a:xfrm>
        </p:spPr>
        <p:txBody>
          <a:bodyPr>
            <a:noAutofit/>
          </a:bodyPr>
          <a:lstStyle/>
          <a:p>
            <a:r>
              <a:rPr lang="en-US" sz="2200" b="1" dirty="0"/>
              <a:t>The Guidebook Series is designed for Continuum of Care (</a:t>
            </a:r>
            <a:r>
              <a:rPr lang="en-US" sz="2200" b="1" dirty="0" err="1"/>
              <a:t>CoC</a:t>
            </a:r>
            <a:r>
              <a:rPr lang="en-US" sz="2200" b="1" dirty="0"/>
              <a:t>) leadership and partners as a direct, hands-on action plan in efforts to prevent and end youth homelessness. </a:t>
            </a:r>
          </a:p>
          <a:p>
            <a:endParaRPr lang="en-US" sz="2200" b="1" dirty="0"/>
          </a:p>
          <a:p>
            <a:r>
              <a:rPr lang="en-US" sz="2200" dirty="0"/>
              <a:t>Each guidebook includes: </a:t>
            </a:r>
          </a:p>
          <a:p>
            <a:pPr lvl="1"/>
            <a:r>
              <a:rPr lang="en-US" sz="2200" dirty="0"/>
              <a:t>Suggested strategies; </a:t>
            </a:r>
          </a:p>
          <a:p>
            <a:pPr lvl="1"/>
            <a:r>
              <a:rPr lang="en-US" sz="2200" dirty="0"/>
              <a:t>Identification of promising practices; and </a:t>
            </a:r>
          </a:p>
          <a:p>
            <a:pPr lvl="1"/>
            <a:r>
              <a:rPr lang="en-US" sz="2200" dirty="0"/>
              <a:t>Considerations that can be implemented immediately.</a:t>
            </a:r>
          </a:p>
        </p:txBody>
      </p:sp>
    </p:spTree>
    <p:extLst>
      <p:ext uri="{BB962C8B-B14F-4D97-AF65-F5344CB8AC3E}">
        <p14:creationId xmlns:p14="http://schemas.microsoft.com/office/powerpoint/2010/main" val="25363266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369" y="1452511"/>
            <a:ext cx="5893840" cy="1660341"/>
          </a:xfrm>
        </p:spPr>
        <p:txBody>
          <a:bodyPr/>
          <a:lstStyle/>
          <a:p>
            <a:r>
              <a:rPr lang="en-US" sz="6600" dirty="0"/>
              <a:t>THANK YOU!</a:t>
            </a:r>
          </a:p>
        </p:txBody>
      </p:sp>
      <p:sp>
        <p:nvSpPr>
          <p:cNvPr id="3" name="Text Placeholder 2"/>
          <p:cNvSpPr>
            <a:spLocks noGrp="1"/>
          </p:cNvSpPr>
          <p:nvPr>
            <p:ph type="body" idx="1"/>
          </p:nvPr>
        </p:nvSpPr>
        <p:spPr>
          <a:xfrm>
            <a:off x="612843" y="4443680"/>
            <a:ext cx="6468893" cy="2248950"/>
          </a:xfrm>
        </p:spPr>
        <p:txBody>
          <a:bodyPr/>
          <a:lstStyle/>
          <a:p>
            <a:pPr marL="257175" indent="-257175">
              <a:buFont typeface="Arial" charset="0"/>
              <a:buChar char="•"/>
            </a:pPr>
            <a:r>
              <a:rPr lang="en-US" sz="2000" dirty="0">
                <a:solidFill>
                  <a:schemeClr val="tx2"/>
                </a:solidFill>
              </a:rPr>
              <a:t>We value your input! Please remember to complete the brightly colored feedback form at the back of your packet and hand it to a HomeBase Team Member before you leave.</a:t>
            </a:r>
          </a:p>
          <a:p>
            <a:pPr marL="257175" indent="-257175">
              <a:buFont typeface="Arial" charset="0"/>
              <a:buChar char="•"/>
            </a:pPr>
            <a:r>
              <a:rPr lang="en-US" sz="2000" dirty="0">
                <a:solidFill>
                  <a:schemeClr val="tx2"/>
                </a:solidFill>
              </a:rPr>
              <a:t>If you are interested in joining the Planning Committee, please let us know! </a:t>
            </a:r>
          </a:p>
          <a:p>
            <a:endParaRPr lang="en-US" dirty="0"/>
          </a:p>
        </p:txBody>
      </p:sp>
    </p:spTree>
    <p:extLst>
      <p:ext uri="{BB962C8B-B14F-4D97-AF65-F5344CB8AC3E}">
        <p14:creationId xmlns:p14="http://schemas.microsoft.com/office/powerpoint/2010/main" val="368754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United States Interagency Council on Homelessness</a:t>
            </a:r>
          </a:p>
        </p:txBody>
      </p:sp>
      <p:sp>
        <p:nvSpPr>
          <p:cNvPr id="3" name="Content Placeholder 2"/>
          <p:cNvSpPr>
            <a:spLocks noGrp="1"/>
          </p:cNvSpPr>
          <p:nvPr>
            <p:ph idx="1"/>
          </p:nvPr>
        </p:nvSpPr>
        <p:spPr>
          <a:xfrm>
            <a:off x="827424" y="2662553"/>
            <a:ext cx="10554574" cy="3636511"/>
          </a:xfrm>
        </p:spPr>
        <p:txBody>
          <a:bodyPr>
            <a:normAutofit/>
          </a:bodyPr>
          <a:lstStyle/>
          <a:p>
            <a:pPr marL="0" indent="0">
              <a:buNone/>
            </a:pPr>
            <a:r>
              <a:rPr lang="en-US" sz="3000" dirty="0"/>
              <a:t>The USICH Framework to End Youth Homelessness (youth framework) expands on the Amendment to Opening Doors by providing clarity on what needs to be done specifically to address youth homelessness to end homelessness among children and youth by 2020.</a:t>
            </a:r>
          </a:p>
          <a:p>
            <a:endParaRPr lang="en-US" sz="2000" dirty="0"/>
          </a:p>
          <a:p>
            <a:endParaRPr lang="en-US" dirty="0"/>
          </a:p>
        </p:txBody>
      </p:sp>
    </p:spTree>
    <p:extLst>
      <p:ext uri="{BB962C8B-B14F-4D97-AF65-F5344CB8AC3E}">
        <p14:creationId xmlns:p14="http://schemas.microsoft.com/office/powerpoint/2010/main" val="2533956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United States Interagency Council on Homelessness</a:t>
            </a:r>
          </a:p>
        </p:txBody>
      </p:sp>
      <p:sp>
        <p:nvSpPr>
          <p:cNvPr id="3" name="Content Placeholder 2"/>
          <p:cNvSpPr>
            <a:spLocks noGrp="1"/>
          </p:cNvSpPr>
          <p:nvPr>
            <p:ph idx="1"/>
          </p:nvPr>
        </p:nvSpPr>
        <p:spPr>
          <a:xfrm>
            <a:off x="827424" y="2696420"/>
            <a:ext cx="10554574" cy="4028845"/>
          </a:xfrm>
        </p:spPr>
        <p:txBody>
          <a:bodyPr>
            <a:normAutofit/>
          </a:bodyPr>
          <a:lstStyle/>
          <a:p>
            <a:pPr marL="0" indent="0">
              <a:spcBef>
                <a:spcPts val="600"/>
              </a:spcBef>
              <a:spcAft>
                <a:spcPts val="1200"/>
              </a:spcAft>
              <a:buNone/>
            </a:pPr>
            <a:r>
              <a:rPr lang="en-US" sz="2500" b="1" dirty="0"/>
              <a:t>The United States Interagency Council on Homelessness (USICH) Youth Framework and the Four Core Outcomes</a:t>
            </a:r>
            <a:r>
              <a:rPr lang="en-US" sz="2500" dirty="0"/>
              <a:t>:</a:t>
            </a:r>
          </a:p>
          <a:p>
            <a:pPr lvl="1"/>
            <a:r>
              <a:rPr lang="en-US" sz="1800" b="1" dirty="0"/>
              <a:t>Stable housing</a:t>
            </a:r>
            <a:r>
              <a:rPr lang="en-US" sz="1800" dirty="0"/>
              <a:t> includes a safe and reliable place to call home;</a:t>
            </a:r>
          </a:p>
          <a:p>
            <a:pPr lvl="1"/>
            <a:r>
              <a:rPr lang="en-US" sz="1800" b="1" dirty="0"/>
              <a:t>Permanent connections</a:t>
            </a:r>
            <a:r>
              <a:rPr lang="en-US" sz="1800" dirty="0"/>
              <a:t> include ongoing attachments to families, communities, schools, and other positive social networks;</a:t>
            </a:r>
          </a:p>
          <a:p>
            <a:pPr lvl="1"/>
            <a:r>
              <a:rPr lang="en-US" sz="1800" b="1" dirty="0"/>
              <a:t>Education/employment</a:t>
            </a:r>
            <a:r>
              <a:rPr lang="en-US" sz="1800" dirty="0"/>
              <a:t> includes high performance in and completion of educational and training activities, especially for younger youth, and starting and maintaining adequate and stable employment, particularly for older youth; and</a:t>
            </a:r>
          </a:p>
          <a:p>
            <a:pPr lvl="1"/>
            <a:r>
              <a:rPr lang="en-US" sz="1800" b="1" dirty="0"/>
              <a:t>Social-emotional well-being</a:t>
            </a:r>
            <a:r>
              <a:rPr lang="en-US" sz="1800" dirty="0"/>
              <a:t> includes the development of key competencies, attitudes, and behaviors equipping a young person to succeed across multiple domains of daily life, including school, work, relationships, and community.</a:t>
            </a:r>
          </a:p>
          <a:p>
            <a:pPr marL="0" indent="0">
              <a:buNone/>
            </a:pPr>
            <a:endParaRPr lang="en-US" sz="2500" dirty="0"/>
          </a:p>
          <a:p>
            <a:endParaRPr lang="en-US" dirty="0"/>
          </a:p>
        </p:txBody>
      </p:sp>
    </p:spTree>
    <p:extLst>
      <p:ext uri="{BB962C8B-B14F-4D97-AF65-F5344CB8AC3E}">
        <p14:creationId xmlns:p14="http://schemas.microsoft.com/office/powerpoint/2010/main" val="3693734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904388"/>
            <a:ext cx="10571998" cy="970450"/>
          </a:xfrm>
        </p:spPr>
        <p:txBody>
          <a:bodyPr/>
          <a:lstStyle/>
          <a:p>
            <a:r>
              <a:rPr lang="en-US" dirty="0"/>
              <a:t>USICH: Criteria and Benchmarks for Achieving the Goal of Ending </a:t>
            </a:r>
            <a:r>
              <a:rPr lang="en-US"/>
              <a:t>Youth Homelessness</a:t>
            </a:r>
            <a:endParaRPr lang="en-US" dirty="0"/>
          </a:p>
        </p:txBody>
      </p:sp>
      <p:sp>
        <p:nvSpPr>
          <p:cNvPr id="3" name="Content Placeholder 2"/>
          <p:cNvSpPr>
            <a:spLocks noGrp="1"/>
          </p:cNvSpPr>
          <p:nvPr>
            <p:ph idx="1"/>
          </p:nvPr>
        </p:nvSpPr>
        <p:spPr/>
        <p:txBody>
          <a:bodyPr>
            <a:normAutofit/>
          </a:bodyPr>
          <a:lstStyle/>
          <a:p>
            <a:pPr marL="0" indent="0">
              <a:buNone/>
            </a:pPr>
            <a:r>
              <a:rPr lang="en-US" sz="2500" dirty="0"/>
              <a:t>These criteria and benchmarks are intended to help communities drive down the number of unaccompanied youth experiencing homelessness to as close to zero as possible, while building long-term, lasting solutions that can effectively and efficiently respond to future needs. </a:t>
            </a:r>
          </a:p>
        </p:txBody>
      </p:sp>
    </p:spTree>
    <p:extLst>
      <p:ext uri="{BB962C8B-B14F-4D97-AF65-F5344CB8AC3E}">
        <p14:creationId xmlns:p14="http://schemas.microsoft.com/office/powerpoint/2010/main" val="236845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100-Day Challenges</a:t>
            </a:r>
          </a:p>
        </p:txBody>
      </p:sp>
      <p:sp>
        <p:nvSpPr>
          <p:cNvPr id="3" name="Content Placeholder 2"/>
          <p:cNvSpPr>
            <a:spLocks noGrp="1"/>
          </p:cNvSpPr>
          <p:nvPr>
            <p:ph idx="1"/>
          </p:nvPr>
        </p:nvSpPr>
        <p:spPr/>
        <p:txBody>
          <a:bodyPr>
            <a:normAutofit/>
          </a:bodyPr>
          <a:lstStyle/>
          <a:p>
            <a:r>
              <a:rPr lang="en-US" sz="2400" dirty="0"/>
              <a:t>Launched in 2016: Joint effort between HHS Administration for Children and Families, A Way Home America, and Rapid Results Institute to accelerate efforts to end youth homelessness in 100-days. </a:t>
            </a:r>
          </a:p>
          <a:p>
            <a:r>
              <a:rPr lang="en-US" sz="2400" dirty="0"/>
              <a:t>Three communities initially: Austin, Cleveland, and Los Angeles. Expanded to Baltimore, Columbus, Hennepin County, Louisville, and Palm Beach County. </a:t>
            </a:r>
          </a:p>
        </p:txBody>
      </p:sp>
    </p:spTree>
    <p:extLst>
      <p:ext uri="{BB962C8B-B14F-4D97-AF65-F5344CB8AC3E}">
        <p14:creationId xmlns:p14="http://schemas.microsoft.com/office/powerpoint/2010/main" val="2417638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921321"/>
            <a:ext cx="10571998" cy="970450"/>
          </a:xfrm>
        </p:spPr>
        <p:txBody>
          <a:bodyPr/>
          <a:lstStyle/>
          <a:p>
            <a:r>
              <a:rPr lang="en-US" dirty="0"/>
              <a:t>100-Day Challenge Columbus, OH</a:t>
            </a:r>
            <a:r>
              <a:rPr lang="en-US"/>
              <a:t>: Creating and Utilizing a Youth By-Name List</a:t>
            </a:r>
            <a:endParaRPr lang="en-US" dirty="0"/>
          </a:p>
        </p:txBody>
      </p:sp>
      <p:sp>
        <p:nvSpPr>
          <p:cNvPr id="3" name="Content Placeholder 2"/>
          <p:cNvSpPr>
            <a:spLocks noGrp="1"/>
          </p:cNvSpPr>
          <p:nvPr>
            <p:ph idx="1"/>
          </p:nvPr>
        </p:nvSpPr>
        <p:spPr>
          <a:xfrm>
            <a:off x="818712" y="2222287"/>
            <a:ext cx="10554574" cy="4635713"/>
          </a:xfrm>
        </p:spPr>
        <p:txBody>
          <a:bodyPr>
            <a:normAutofit/>
          </a:bodyPr>
          <a:lstStyle/>
          <a:p>
            <a:r>
              <a:rPr lang="en-US" sz="2300" dirty="0"/>
              <a:t>A by-name list is an important tool for communities to begin the process of developing a youth case conferencing model.</a:t>
            </a:r>
          </a:p>
          <a:p>
            <a:r>
              <a:rPr lang="en-US" sz="2300" dirty="0"/>
              <a:t>Communities do not need to wait to develop a perfect tool or process to get started on the development and utilization of a by-name list.</a:t>
            </a:r>
          </a:p>
          <a:p>
            <a:r>
              <a:rPr lang="en-US" sz="2300" dirty="0"/>
              <a:t>The by-name list can provide important information on trends among youth experiencing homelessness, including information on racial and gender disparities, housing statuses, and service utilization.</a:t>
            </a:r>
          </a:p>
          <a:p>
            <a:r>
              <a:rPr lang="en-US" sz="2300" dirty="0"/>
              <a:t>A by-name list can function as a “hub” to keep partner agencies connected to each other, as well as to youth experiencing homelessness.</a:t>
            </a:r>
          </a:p>
        </p:txBody>
      </p:sp>
    </p:spTree>
    <p:extLst>
      <p:ext uri="{BB962C8B-B14F-4D97-AF65-F5344CB8AC3E}">
        <p14:creationId xmlns:p14="http://schemas.microsoft.com/office/powerpoint/2010/main" val="394227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Homelessness Demonstration Project Overview</a:t>
            </a:r>
          </a:p>
        </p:txBody>
      </p:sp>
      <p:sp>
        <p:nvSpPr>
          <p:cNvPr id="3" name="Content Placeholder 2"/>
          <p:cNvSpPr>
            <a:spLocks noGrp="1"/>
          </p:cNvSpPr>
          <p:nvPr>
            <p:ph idx="1"/>
          </p:nvPr>
        </p:nvSpPr>
        <p:spPr>
          <a:xfrm>
            <a:off x="810000" y="1963509"/>
            <a:ext cx="10554574" cy="4894491"/>
          </a:xfrm>
        </p:spPr>
        <p:txBody>
          <a:bodyPr>
            <a:noAutofit/>
          </a:bodyPr>
          <a:lstStyle/>
          <a:p>
            <a:r>
              <a:rPr lang="en-US" sz="2400" dirty="0"/>
              <a:t>Beginning in FY 2016, HUD released funding available for communities to build coordinated responses to prevent and end youth homelessness. </a:t>
            </a:r>
          </a:p>
          <a:p>
            <a:endParaRPr lang="en-US" sz="2400" dirty="0"/>
          </a:p>
          <a:p>
            <a:r>
              <a:rPr lang="en-US" sz="2400" dirty="0"/>
              <a:t>Most recently, in FY 2018, HUD awarded 43 million in funding to 11 additional communities.</a:t>
            </a:r>
          </a:p>
          <a:p>
            <a:endParaRPr lang="en-US" sz="2400" dirty="0"/>
          </a:p>
          <a:p>
            <a:r>
              <a:rPr lang="en-US" sz="2400" dirty="0"/>
              <a:t>The selected communities receive funding and intensive technical assistance in order to design innovative solutions to prevent and end youth homelessness.</a:t>
            </a:r>
          </a:p>
        </p:txBody>
      </p:sp>
    </p:spTree>
    <p:extLst>
      <p:ext uri="{BB962C8B-B14F-4D97-AF65-F5344CB8AC3E}">
        <p14:creationId xmlns:p14="http://schemas.microsoft.com/office/powerpoint/2010/main" val="16800685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Demonstration Project Recipients Include: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952" y="1914676"/>
            <a:ext cx="8548289" cy="4808413"/>
          </a:xfrm>
        </p:spPr>
      </p:pic>
    </p:spTree>
    <p:extLst>
      <p:ext uri="{BB962C8B-B14F-4D97-AF65-F5344CB8AC3E}">
        <p14:creationId xmlns:p14="http://schemas.microsoft.com/office/powerpoint/2010/main" val="31416755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Demonstration Project Principles</a:t>
            </a:r>
          </a:p>
        </p:txBody>
      </p:sp>
      <p:sp>
        <p:nvSpPr>
          <p:cNvPr id="3" name="Content Placeholder 2"/>
          <p:cNvSpPr>
            <a:spLocks noGrp="1"/>
          </p:cNvSpPr>
          <p:nvPr>
            <p:ph idx="1"/>
          </p:nvPr>
        </p:nvSpPr>
        <p:spPr>
          <a:xfrm>
            <a:off x="810000" y="1879600"/>
            <a:ext cx="10554574" cy="4758132"/>
          </a:xfrm>
        </p:spPr>
        <p:txBody>
          <a:bodyPr/>
          <a:lstStyle/>
          <a:p>
            <a:r>
              <a:rPr lang="en-US" dirty="0"/>
              <a:t>Special Populations</a:t>
            </a:r>
          </a:p>
          <a:p>
            <a:r>
              <a:rPr lang="en-US" dirty="0"/>
              <a:t>Positive Youth Development (PYD) and Trauma-informed Care (TIC)</a:t>
            </a:r>
          </a:p>
          <a:p>
            <a:r>
              <a:rPr lang="en-US" dirty="0"/>
              <a:t>Family Engagement</a:t>
            </a:r>
          </a:p>
          <a:p>
            <a:r>
              <a:rPr lang="en-US" dirty="0"/>
              <a:t>Immediate Access to Housing with no </a:t>
            </a:r>
            <a:r>
              <a:rPr lang="en-US" dirty="0" smtClean="0"/>
              <a:t>Preconditions</a:t>
            </a:r>
            <a:endParaRPr lang="en-US" dirty="0"/>
          </a:p>
          <a:p>
            <a:r>
              <a:rPr lang="en-US" dirty="0"/>
              <a:t>Youth Choice </a:t>
            </a:r>
          </a:p>
          <a:p>
            <a:r>
              <a:rPr lang="en-US" dirty="0"/>
              <a:t>Individualized and Client Driven Supports </a:t>
            </a:r>
          </a:p>
          <a:p>
            <a:r>
              <a:rPr lang="en-US" dirty="0"/>
              <a:t>Social and Community Integration </a:t>
            </a:r>
          </a:p>
          <a:p>
            <a:r>
              <a:rPr lang="en-US" dirty="0"/>
              <a:t>Coordinated Entry </a:t>
            </a:r>
          </a:p>
        </p:txBody>
      </p:sp>
      <p:sp>
        <p:nvSpPr>
          <p:cNvPr id="4" name="TextBox 3"/>
          <p:cNvSpPr txBox="1"/>
          <p:nvPr/>
        </p:nvSpPr>
        <p:spPr>
          <a:xfrm>
            <a:off x="152399" y="2184401"/>
            <a:ext cx="6364243" cy="369332"/>
          </a:xfrm>
          <a:prstGeom prst="rect">
            <a:avLst/>
          </a:prstGeom>
          <a:noFill/>
        </p:spPr>
        <p:txBody>
          <a:bodyPr wrap="none" rtlCol="0">
            <a:spAutoFit/>
          </a:bodyPr>
          <a:lstStyle/>
          <a:p>
            <a:r>
              <a:rPr lang="en-US" dirty="0"/>
              <a:t>Youth Systems should focus on the following principles: </a:t>
            </a:r>
          </a:p>
        </p:txBody>
      </p:sp>
    </p:spTree>
    <p:extLst>
      <p:ext uri="{BB962C8B-B14F-4D97-AF65-F5344CB8AC3E}">
        <p14:creationId xmlns:p14="http://schemas.microsoft.com/office/powerpoint/2010/main" val="26561845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 Francisco </a:t>
            </a:r>
            <a:r>
              <a:rPr lang="mr-IN" dirty="0"/>
              <a:t>–</a:t>
            </a:r>
            <a:r>
              <a:rPr lang="en-US" dirty="0"/>
              <a:t> YHDP Plan </a:t>
            </a:r>
          </a:p>
        </p:txBody>
      </p:sp>
      <p:sp>
        <p:nvSpPr>
          <p:cNvPr id="3" name="Content Placeholder 2"/>
          <p:cNvSpPr>
            <a:spLocks noGrp="1"/>
          </p:cNvSpPr>
          <p:nvPr>
            <p:ph idx="1"/>
          </p:nvPr>
        </p:nvSpPr>
        <p:spPr>
          <a:xfrm>
            <a:off x="810000" y="1754455"/>
            <a:ext cx="10554574" cy="4328415"/>
          </a:xfrm>
        </p:spPr>
        <p:txBody>
          <a:bodyPr>
            <a:normAutofit/>
          </a:bodyPr>
          <a:lstStyle/>
          <a:p>
            <a:r>
              <a:rPr lang="en-US" sz="2800" dirty="0"/>
              <a:t>SF is creating a coordinated system to identify, assess, and prioritize the needs of the most vulnerable youth experiencing homelessness. </a:t>
            </a:r>
          </a:p>
          <a:p>
            <a:r>
              <a:rPr lang="en-US" sz="2800" dirty="0"/>
              <a:t>This system is designed to immediately link youth experiencing homelessness to safe, stable appropriate housing with supportive wrap around services. </a:t>
            </a:r>
          </a:p>
          <a:p>
            <a:r>
              <a:rPr lang="en-US" sz="2800" dirty="0"/>
              <a:t>Also incorporates prevention strategies.</a:t>
            </a:r>
          </a:p>
        </p:txBody>
      </p:sp>
    </p:spTree>
    <p:extLst>
      <p:ext uri="{BB962C8B-B14F-4D97-AF65-F5344CB8AC3E}">
        <p14:creationId xmlns:p14="http://schemas.microsoft.com/office/powerpoint/2010/main" val="3179982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83910-C919-904F-9D96-C52D7620F2AD}"/>
              </a:ext>
            </a:extLst>
          </p:cNvPr>
          <p:cNvSpPr>
            <a:spLocks noGrp="1"/>
          </p:cNvSpPr>
          <p:nvPr>
            <p:ph type="title"/>
          </p:nvPr>
        </p:nvSpPr>
        <p:spPr>
          <a:xfrm>
            <a:off x="810000" y="145631"/>
            <a:ext cx="10571998" cy="1439978"/>
          </a:xfrm>
        </p:spPr>
        <p:txBody>
          <a:bodyPr/>
          <a:lstStyle/>
          <a:p>
            <a:r>
              <a:rPr lang="en-US" dirty="0">
                <a:solidFill>
                  <a:schemeClr val="bg1"/>
                </a:solidFill>
              </a:rPr>
              <a:t>Welcome!</a:t>
            </a:r>
            <a:br>
              <a:rPr lang="en-US" dirty="0">
                <a:solidFill>
                  <a:schemeClr val="bg1"/>
                </a:solidFill>
              </a:rPr>
            </a:br>
            <a:r>
              <a:rPr lang="en-US" sz="3600" dirty="0">
                <a:solidFill>
                  <a:schemeClr val="bg1"/>
                </a:solidFill>
              </a:rPr>
              <a:t>Northern California Homelessness Roundtable</a:t>
            </a:r>
          </a:p>
        </p:txBody>
      </p:sp>
      <p:sp>
        <p:nvSpPr>
          <p:cNvPr id="3" name="Content Placeholder 2">
            <a:extLst>
              <a:ext uri="{FF2B5EF4-FFF2-40B4-BE49-F238E27FC236}">
                <a16:creationId xmlns:a16="http://schemas.microsoft.com/office/drawing/2014/main" xmlns="" id="{D88D4BF3-24C9-024B-B31C-7A8FBD63238E}"/>
              </a:ext>
            </a:extLst>
          </p:cNvPr>
          <p:cNvSpPr>
            <a:spLocks noGrp="1"/>
          </p:cNvSpPr>
          <p:nvPr>
            <p:ph idx="1"/>
          </p:nvPr>
        </p:nvSpPr>
        <p:spPr>
          <a:xfrm>
            <a:off x="450076" y="2329063"/>
            <a:ext cx="10931922" cy="3799364"/>
          </a:xfrm>
        </p:spPr>
        <p:txBody>
          <a:bodyPr>
            <a:normAutofit/>
          </a:bodyPr>
          <a:lstStyle/>
          <a:p>
            <a:pPr lvl="1"/>
            <a:r>
              <a:rPr lang="en-US" sz="1800" dirty="0"/>
              <a:t>The NorCal Roundtable was created in 2004 and is a community led by Continuum of Care representatives from communities across Northern California. </a:t>
            </a:r>
          </a:p>
          <a:p>
            <a:pPr marL="0" lvl="1" indent="0">
              <a:buNone/>
            </a:pPr>
            <a:endParaRPr lang="en-US" sz="1000" dirty="0"/>
          </a:p>
          <a:p>
            <a:pPr lvl="1"/>
            <a:r>
              <a:rPr lang="en-US" sz="1800" dirty="0"/>
              <a:t>The NorCal Roundtable provides regular opportunities for Continuums of Care to exchange information and build community across a broad geographical area. </a:t>
            </a:r>
          </a:p>
          <a:p>
            <a:pPr marL="0" lvl="1" indent="0">
              <a:buNone/>
            </a:pPr>
            <a:endParaRPr lang="en-US" sz="1000" dirty="0"/>
          </a:p>
          <a:p>
            <a:pPr lvl="1"/>
            <a:r>
              <a:rPr lang="en-US" sz="1800" dirty="0"/>
              <a:t>Participants work collaboratively to identify common needs and problem areas and to discuss creative solutions.</a:t>
            </a:r>
          </a:p>
          <a:p>
            <a:pPr marL="457200" lvl="1" indent="0">
              <a:buNone/>
            </a:pPr>
            <a:endParaRPr lang="en-US" sz="1000" dirty="0"/>
          </a:p>
          <a:p>
            <a:pPr lvl="1"/>
            <a:r>
              <a:rPr lang="en-US" sz="1800" dirty="0"/>
              <a:t>The group supports and engages in policy work at the state and federal level, and it generates resources to </a:t>
            </a:r>
            <a:r>
              <a:rPr lang="en-US" sz="1800"/>
              <a:t>address the </a:t>
            </a:r>
            <a:r>
              <a:rPr lang="en-US" sz="1800" dirty="0"/>
              <a:t>changing needs of rural Continuums of Care.</a:t>
            </a:r>
          </a:p>
          <a:p>
            <a:pPr marL="0" indent="0">
              <a:buNone/>
            </a:pPr>
            <a:endParaRPr lang="en-US" sz="2800" dirty="0">
              <a:solidFill>
                <a:srgbClr val="E7E6E6">
                  <a:lumMod val="25000"/>
                </a:srgbClr>
              </a:solidFill>
              <a:latin typeface="Tahoma" charset="0"/>
              <a:ea typeface="Tahoma" charset="0"/>
              <a:cs typeface="Tahoma" charset="0"/>
            </a:endParaRPr>
          </a:p>
        </p:txBody>
      </p:sp>
      <p:pic>
        <p:nvPicPr>
          <p:cNvPr id="4" name="Content Placeholder 4">
            <a:extLst>
              <a:ext uri="{FF2B5EF4-FFF2-40B4-BE49-F238E27FC236}">
                <a16:creationId xmlns:a16="http://schemas.microsoft.com/office/drawing/2014/main" xmlns="" id="{3EFD8D45-2DAF-C940-8CAF-336BC7E52253}"/>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46727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 Francisco </a:t>
            </a:r>
            <a:r>
              <a:rPr lang="mr-IN" dirty="0"/>
              <a:t>–</a:t>
            </a:r>
            <a:r>
              <a:rPr lang="en-US" dirty="0"/>
              <a:t> YHDP Plan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9092" y="2267471"/>
            <a:ext cx="10913814" cy="4163309"/>
          </a:xfrm>
        </p:spPr>
      </p:pic>
    </p:spTree>
    <p:extLst>
      <p:ext uri="{BB962C8B-B14F-4D97-AF65-F5344CB8AC3E}">
        <p14:creationId xmlns:p14="http://schemas.microsoft.com/office/powerpoint/2010/main" val="4251972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Cruz </a:t>
            </a:r>
            <a:r>
              <a:rPr lang="mr-IN" dirty="0"/>
              <a:t>–</a:t>
            </a:r>
            <a:r>
              <a:rPr lang="en-US" dirty="0"/>
              <a:t> YHDP Plan </a:t>
            </a:r>
          </a:p>
        </p:txBody>
      </p:sp>
      <p:sp>
        <p:nvSpPr>
          <p:cNvPr id="3" name="Content Placeholder 2"/>
          <p:cNvSpPr>
            <a:spLocks noGrp="1"/>
          </p:cNvSpPr>
          <p:nvPr>
            <p:ph idx="1"/>
          </p:nvPr>
        </p:nvSpPr>
        <p:spPr>
          <a:xfrm>
            <a:off x="810000" y="2239220"/>
            <a:ext cx="10554574" cy="4381713"/>
          </a:xfrm>
        </p:spPr>
        <p:txBody>
          <a:bodyPr>
            <a:normAutofit fontScale="77500" lnSpcReduction="20000"/>
          </a:bodyPr>
          <a:lstStyle/>
          <a:p>
            <a:endParaRPr lang="en-US" sz="2100" dirty="0"/>
          </a:p>
          <a:p>
            <a:r>
              <a:rPr lang="en-US" sz="2100" dirty="0"/>
              <a:t>As part of their Coordinated Community Plan, Santa Cruz crafted a series of work plans to address goals, objective, outcomes and action steps that would be taken to address youth homelessness. </a:t>
            </a:r>
          </a:p>
          <a:p>
            <a:endParaRPr lang="en-US" sz="2100" dirty="0"/>
          </a:p>
          <a:p>
            <a:r>
              <a:rPr lang="en-US" sz="2100" dirty="0"/>
              <a:t>Santa Cruz also placed focus on the following subpopulations (expanding on the recommended special populations identified by HUD) and addressed customized strategies to meet the needs of these populations within their community in the Coordinated Community Plan: </a:t>
            </a:r>
          </a:p>
          <a:p>
            <a:endParaRPr lang="en-US" sz="2100" dirty="0"/>
          </a:p>
          <a:p>
            <a:pPr lvl="1"/>
            <a:r>
              <a:rPr lang="en-US" sz="2100" dirty="0"/>
              <a:t>Youth Juvenile Justice &amp; Foster Care;</a:t>
            </a:r>
          </a:p>
          <a:p>
            <a:pPr lvl="1"/>
            <a:r>
              <a:rPr lang="en-US" sz="2100" dirty="0"/>
              <a:t>Victims of Sexual Trafficking and Exploitation;</a:t>
            </a:r>
          </a:p>
          <a:p>
            <a:pPr lvl="1"/>
            <a:r>
              <a:rPr lang="en-US" sz="2100" dirty="0"/>
              <a:t>Minors;</a:t>
            </a:r>
          </a:p>
          <a:p>
            <a:pPr lvl="1"/>
            <a:r>
              <a:rPr lang="en-US" sz="2100" dirty="0"/>
              <a:t>Latino/Immigrant/Farm Worker Youth and Young Adults;</a:t>
            </a:r>
          </a:p>
          <a:p>
            <a:pPr lvl="1"/>
            <a:r>
              <a:rPr lang="en-US" sz="2100" dirty="0"/>
              <a:t>LGBTQ+ Youth; and</a:t>
            </a:r>
          </a:p>
          <a:p>
            <a:pPr lvl="1"/>
            <a:r>
              <a:rPr lang="en-US" sz="2100" dirty="0"/>
              <a:t>Pregnant and Parenting Youth.</a:t>
            </a:r>
            <a:br>
              <a:rPr lang="en-US" sz="2100" dirty="0"/>
            </a:br>
            <a:endParaRPr lang="en-US" sz="2100" dirty="0"/>
          </a:p>
          <a:p>
            <a:pPr lvl="1"/>
            <a:endParaRPr lang="en-US" dirty="0"/>
          </a:p>
          <a:p>
            <a:endParaRPr lang="en-US" dirty="0"/>
          </a:p>
        </p:txBody>
      </p:sp>
    </p:spTree>
    <p:extLst>
      <p:ext uri="{BB962C8B-B14F-4D97-AF65-F5344CB8AC3E}">
        <p14:creationId xmlns:p14="http://schemas.microsoft.com/office/powerpoint/2010/main" val="124974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 from the YHDP</a:t>
            </a:r>
          </a:p>
        </p:txBody>
      </p:sp>
      <p:sp>
        <p:nvSpPr>
          <p:cNvPr id="3" name="Content Placeholder 2"/>
          <p:cNvSpPr>
            <a:spLocks noGrp="1"/>
          </p:cNvSpPr>
          <p:nvPr>
            <p:ph idx="1"/>
          </p:nvPr>
        </p:nvSpPr>
        <p:spPr>
          <a:xfrm>
            <a:off x="447555" y="2894746"/>
            <a:ext cx="10554574" cy="3636511"/>
          </a:xfrm>
        </p:spPr>
        <p:txBody>
          <a:bodyPr>
            <a:normAutofit/>
          </a:bodyPr>
          <a:lstStyle/>
          <a:p>
            <a:pPr lvl="1"/>
            <a:r>
              <a:rPr lang="en-US" sz="3300" dirty="0"/>
              <a:t>Communities are thinking creatively to solve the problem of youth homelessness and YHDP plans can be used as an ongoing resource for other communities. </a:t>
            </a:r>
          </a:p>
          <a:p>
            <a:pPr lvl="1"/>
            <a:endParaRPr lang="en-US" sz="3300" dirty="0"/>
          </a:p>
          <a:p>
            <a:pPr lvl="1"/>
            <a:r>
              <a:rPr lang="en-US" sz="3300" dirty="0"/>
              <a:t>But how does youth systems planning begin?</a:t>
            </a:r>
          </a:p>
          <a:p>
            <a:pPr lvl="1"/>
            <a:endParaRPr lang="en-US" sz="3300" dirty="0"/>
          </a:p>
          <a:p>
            <a:endParaRPr lang="en-US" dirty="0"/>
          </a:p>
        </p:txBody>
      </p:sp>
    </p:spTree>
    <p:extLst>
      <p:ext uri="{BB962C8B-B14F-4D97-AF65-F5344CB8AC3E}">
        <p14:creationId xmlns:p14="http://schemas.microsoft.com/office/powerpoint/2010/main" val="2183546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Begin Planning a Better Youth System</a:t>
            </a:r>
          </a:p>
        </p:txBody>
      </p:sp>
      <p:sp>
        <p:nvSpPr>
          <p:cNvPr id="3" name="Content Placeholder 2"/>
          <p:cNvSpPr>
            <a:spLocks noGrp="1"/>
          </p:cNvSpPr>
          <p:nvPr>
            <p:ph idx="1"/>
          </p:nvPr>
        </p:nvSpPr>
        <p:spPr/>
        <p:txBody>
          <a:bodyPr>
            <a:normAutofit lnSpcReduction="10000"/>
          </a:bodyPr>
          <a:lstStyle/>
          <a:p>
            <a:pPr lvl="1"/>
            <a:r>
              <a:rPr lang="en-US" sz="3300" dirty="0"/>
              <a:t>To craft effective systems that end youth homelessness it is important to first identify:</a:t>
            </a:r>
          </a:p>
          <a:p>
            <a:pPr lvl="1"/>
            <a:endParaRPr lang="en-US" sz="3300" dirty="0"/>
          </a:p>
          <a:p>
            <a:pPr lvl="2"/>
            <a:r>
              <a:rPr lang="en-US" sz="3100" dirty="0"/>
              <a:t>What resources do exist; and </a:t>
            </a:r>
          </a:p>
          <a:p>
            <a:pPr lvl="2"/>
            <a:endParaRPr lang="en-US" sz="3100" dirty="0"/>
          </a:p>
          <a:p>
            <a:pPr lvl="2"/>
            <a:r>
              <a:rPr lang="en-US" sz="3100" dirty="0"/>
              <a:t>What resources do not exist.</a:t>
            </a:r>
            <a:endParaRPr lang="en-US" sz="3300" dirty="0"/>
          </a:p>
        </p:txBody>
      </p:sp>
    </p:spTree>
    <p:extLst>
      <p:ext uri="{BB962C8B-B14F-4D97-AF65-F5344CB8AC3E}">
        <p14:creationId xmlns:p14="http://schemas.microsoft.com/office/powerpoint/2010/main" val="1187667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60541" y="6053483"/>
            <a:ext cx="3272446" cy="612053"/>
          </a:xfrm>
          <a:prstGeom prst="rect">
            <a:avLst/>
          </a:prstGeom>
          <a:effectLst/>
        </p:spPr>
      </p:pic>
      <p:sp>
        <p:nvSpPr>
          <p:cNvPr id="2" name="Title 1">
            <a:extLst>
              <a:ext uri="{FF2B5EF4-FFF2-40B4-BE49-F238E27FC236}">
                <a16:creationId xmlns:a16="http://schemas.microsoft.com/office/drawing/2014/main" xmlns="" id="{CA7F32A6-0883-4D47-9D6A-C9841395F3B2}"/>
              </a:ext>
            </a:extLst>
          </p:cNvPr>
          <p:cNvSpPr>
            <a:spLocks noGrp="1"/>
          </p:cNvSpPr>
          <p:nvPr>
            <p:ph type="title"/>
          </p:nvPr>
        </p:nvSpPr>
        <p:spPr>
          <a:xfrm>
            <a:off x="894667" y="644896"/>
            <a:ext cx="10954108" cy="970450"/>
          </a:xfrm>
        </p:spPr>
        <p:txBody>
          <a:bodyPr/>
          <a:lstStyle/>
          <a:p>
            <a:r>
              <a:rPr lang="en-US" dirty="0"/>
              <a:t>System Mapping </a:t>
            </a:r>
          </a:p>
        </p:txBody>
      </p:sp>
      <p:sp>
        <p:nvSpPr>
          <p:cNvPr id="3" name="Content Placeholder 2">
            <a:extLst>
              <a:ext uri="{FF2B5EF4-FFF2-40B4-BE49-F238E27FC236}">
                <a16:creationId xmlns:a16="http://schemas.microsoft.com/office/drawing/2014/main" xmlns="" id="{AC1F4390-9145-8A4D-9912-72C7C1A8BACB}"/>
              </a:ext>
            </a:extLst>
          </p:cNvPr>
          <p:cNvSpPr>
            <a:spLocks noGrp="1"/>
          </p:cNvSpPr>
          <p:nvPr>
            <p:ph idx="1"/>
          </p:nvPr>
        </p:nvSpPr>
        <p:spPr>
          <a:xfrm>
            <a:off x="596290" y="2314796"/>
            <a:ext cx="10554574" cy="3510271"/>
          </a:xfrm>
        </p:spPr>
        <p:txBody>
          <a:bodyPr>
            <a:noAutofit/>
          </a:bodyPr>
          <a:lstStyle/>
          <a:p>
            <a:pPr marL="0" lvl="0" indent="0">
              <a:buNone/>
            </a:pPr>
            <a:r>
              <a:rPr lang="en-US" sz="3500" dirty="0"/>
              <a:t>System mapping consists of identifying each of the available resources for households experiencing or at-risk of homelessness within your community, including the pathways they use to access those resources and travel between them.</a:t>
            </a:r>
          </a:p>
        </p:txBody>
      </p:sp>
    </p:spTree>
    <p:extLst>
      <p:ext uri="{BB962C8B-B14F-4D97-AF65-F5344CB8AC3E}">
        <p14:creationId xmlns:p14="http://schemas.microsoft.com/office/powerpoint/2010/main" val="964852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System Maps Be Used to Improve Youth Service Delivery?</a:t>
            </a:r>
          </a:p>
        </p:txBody>
      </p:sp>
      <p:sp>
        <p:nvSpPr>
          <p:cNvPr id="3" name="Content Placeholder 2"/>
          <p:cNvSpPr>
            <a:spLocks noGrp="1"/>
          </p:cNvSpPr>
          <p:nvPr>
            <p:ph idx="1"/>
          </p:nvPr>
        </p:nvSpPr>
        <p:spPr/>
        <p:txBody>
          <a:bodyPr>
            <a:normAutofit/>
          </a:bodyPr>
          <a:lstStyle/>
          <a:p>
            <a:pPr marL="285750" indent="-285750">
              <a:buFont typeface="Arial" charset="0"/>
              <a:buChar char="•"/>
            </a:pPr>
            <a:r>
              <a:rPr lang="en-US" sz="2500" dirty="0"/>
              <a:t>System maps can help youth service providers identify specialized existing services, without having to reinvent the wheel.</a:t>
            </a:r>
          </a:p>
          <a:p>
            <a:pPr marL="285750" indent="-285750">
              <a:buFont typeface="Arial" charset="0"/>
              <a:buChar char="•"/>
            </a:pPr>
            <a:endParaRPr lang="en-US" sz="2500" dirty="0"/>
          </a:p>
          <a:p>
            <a:pPr marL="285750" indent="-285750">
              <a:buFont typeface="Arial" charset="0"/>
              <a:buChar char="•"/>
            </a:pPr>
            <a:r>
              <a:rPr lang="en-US" sz="2500" dirty="0"/>
              <a:t>Help identify connections among these assets, reinforce partnerships, and furthers capacity building. </a:t>
            </a:r>
          </a:p>
          <a:p>
            <a:endParaRPr lang="en-US" dirty="0"/>
          </a:p>
        </p:txBody>
      </p:sp>
    </p:spTree>
    <p:extLst>
      <p:ext uri="{BB962C8B-B14F-4D97-AF65-F5344CB8AC3E}">
        <p14:creationId xmlns:p14="http://schemas.microsoft.com/office/powerpoint/2010/main" val="2132793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System Maps Be Used to Improve Youth Service Delivery?</a:t>
            </a:r>
          </a:p>
        </p:txBody>
      </p:sp>
      <p:sp>
        <p:nvSpPr>
          <p:cNvPr id="3" name="Content Placeholder 2"/>
          <p:cNvSpPr>
            <a:spLocks noGrp="1"/>
          </p:cNvSpPr>
          <p:nvPr>
            <p:ph idx="1"/>
          </p:nvPr>
        </p:nvSpPr>
        <p:spPr>
          <a:xfrm>
            <a:off x="818712" y="2222287"/>
            <a:ext cx="10554574" cy="4398646"/>
          </a:xfrm>
        </p:spPr>
        <p:txBody>
          <a:bodyPr>
            <a:normAutofit fontScale="85000" lnSpcReduction="10000"/>
          </a:bodyPr>
          <a:lstStyle/>
          <a:p>
            <a:pPr marL="285750" indent="-285750">
              <a:buFont typeface="Arial" charset="0"/>
              <a:buChar char="•"/>
            </a:pPr>
            <a:endParaRPr lang="en-US" sz="2900" dirty="0"/>
          </a:p>
          <a:p>
            <a:pPr marL="285750" indent="-285750">
              <a:buFont typeface="Arial" charset="0"/>
              <a:buChar char="•"/>
            </a:pPr>
            <a:r>
              <a:rPr lang="en-US" sz="2900" dirty="0"/>
              <a:t>Connects youth service systems as well as the providers that work within these systems, including: </a:t>
            </a:r>
          </a:p>
          <a:p>
            <a:pPr lvl="1">
              <a:buFont typeface="Arial" charset="0"/>
              <a:buChar char="•"/>
            </a:pPr>
            <a:endParaRPr lang="en-US" sz="2900" dirty="0"/>
          </a:p>
          <a:p>
            <a:pPr lvl="1">
              <a:buFont typeface="Arial" charset="0"/>
              <a:buChar char="•"/>
            </a:pPr>
            <a:r>
              <a:rPr lang="en-US" sz="2900" dirty="0"/>
              <a:t>Juvenile justice system;</a:t>
            </a:r>
          </a:p>
          <a:p>
            <a:pPr lvl="1">
              <a:buFont typeface="Arial" charset="0"/>
              <a:buChar char="•"/>
            </a:pPr>
            <a:r>
              <a:rPr lang="en-US" sz="2900" dirty="0"/>
              <a:t>Education system; and</a:t>
            </a:r>
          </a:p>
          <a:p>
            <a:pPr lvl="1">
              <a:buFont typeface="Arial" charset="0"/>
              <a:buChar char="•"/>
            </a:pPr>
            <a:r>
              <a:rPr lang="en-US" sz="2900" dirty="0"/>
              <a:t>Child welfare system.</a:t>
            </a:r>
          </a:p>
          <a:p>
            <a:pPr marL="457200" lvl="1" indent="0">
              <a:buNone/>
            </a:pPr>
            <a:endParaRPr lang="en-US" sz="2900" dirty="0"/>
          </a:p>
          <a:p>
            <a:pPr marL="285750" indent="-285750">
              <a:buFont typeface="Arial" charset="0"/>
              <a:buChar char="•"/>
            </a:pPr>
            <a:r>
              <a:rPr lang="en-US" sz="2900" dirty="0"/>
              <a:t>Identifies gaps and lays the groundwork for needs assessments. </a:t>
            </a:r>
          </a:p>
          <a:p>
            <a:endParaRPr lang="en-US" dirty="0"/>
          </a:p>
        </p:txBody>
      </p:sp>
    </p:spTree>
    <p:extLst>
      <p:ext uri="{BB962C8B-B14F-4D97-AF65-F5344CB8AC3E}">
        <p14:creationId xmlns:p14="http://schemas.microsoft.com/office/powerpoint/2010/main" val="3060615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It’s Important </a:t>
            </a:r>
          </a:p>
        </p:txBody>
      </p:sp>
      <p:sp>
        <p:nvSpPr>
          <p:cNvPr id="3" name="Content Placeholder 2"/>
          <p:cNvSpPr>
            <a:spLocks noGrp="1"/>
          </p:cNvSpPr>
          <p:nvPr>
            <p:ph idx="1"/>
          </p:nvPr>
        </p:nvSpPr>
        <p:spPr>
          <a:xfrm>
            <a:off x="818712" y="2222286"/>
            <a:ext cx="10554574" cy="4373385"/>
          </a:xfrm>
        </p:spPr>
        <p:txBody>
          <a:bodyPr>
            <a:normAutofit fontScale="70000" lnSpcReduction="20000"/>
          </a:bodyPr>
          <a:lstStyle/>
          <a:p>
            <a:r>
              <a:rPr lang="en-US" sz="2800" dirty="0"/>
              <a:t>Identify resources.</a:t>
            </a:r>
          </a:p>
          <a:p>
            <a:endParaRPr lang="en-US" sz="2800" dirty="0"/>
          </a:p>
          <a:p>
            <a:r>
              <a:rPr lang="en-US" sz="2800" dirty="0"/>
              <a:t>Identify needs.</a:t>
            </a:r>
          </a:p>
          <a:p>
            <a:endParaRPr lang="en-US" sz="2800" dirty="0"/>
          </a:p>
          <a:p>
            <a:r>
              <a:rPr lang="en-US" sz="2800" dirty="0"/>
              <a:t>Build partnerships.</a:t>
            </a:r>
          </a:p>
          <a:p>
            <a:endParaRPr lang="en-US" sz="2800" dirty="0"/>
          </a:p>
          <a:p>
            <a:r>
              <a:rPr lang="en-US" sz="2800" dirty="0"/>
              <a:t>Improve referrals. </a:t>
            </a:r>
          </a:p>
          <a:p>
            <a:endParaRPr lang="en-US" sz="2800" dirty="0"/>
          </a:p>
          <a:p>
            <a:r>
              <a:rPr lang="en-US" sz="2800" dirty="0"/>
              <a:t>Engage the community.</a:t>
            </a:r>
          </a:p>
          <a:p>
            <a:endParaRPr lang="en-US" sz="2800" dirty="0"/>
          </a:p>
          <a:p>
            <a:r>
              <a:rPr lang="en-US" sz="2800" dirty="0"/>
              <a:t>Capacity build.</a:t>
            </a:r>
          </a:p>
        </p:txBody>
      </p:sp>
    </p:spTree>
    <p:extLst>
      <p:ext uri="{BB962C8B-B14F-4D97-AF65-F5344CB8AC3E}">
        <p14:creationId xmlns:p14="http://schemas.microsoft.com/office/powerpoint/2010/main" val="14449282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4F8E0-1981-F943-A8D7-759BE6ABC586}"/>
              </a:ext>
            </a:extLst>
          </p:cNvPr>
          <p:cNvSpPr>
            <a:spLocks noGrp="1"/>
          </p:cNvSpPr>
          <p:nvPr>
            <p:ph type="title"/>
          </p:nvPr>
        </p:nvSpPr>
        <p:spPr/>
        <p:txBody>
          <a:bodyPr/>
          <a:lstStyle/>
          <a:p>
            <a:r>
              <a:rPr lang="en-US" dirty="0"/>
              <a:t>How To Begin the System Mapping Process</a:t>
            </a:r>
          </a:p>
        </p:txBody>
      </p:sp>
      <p:sp>
        <p:nvSpPr>
          <p:cNvPr id="3" name="Content Placeholder 2">
            <a:extLst>
              <a:ext uri="{FF2B5EF4-FFF2-40B4-BE49-F238E27FC236}">
                <a16:creationId xmlns:a16="http://schemas.microsoft.com/office/drawing/2014/main" xmlns="" id="{B365F3DF-E050-A34F-95DF-A00B66A6FBFC}"/>
              </a:ext>
            </a:extLst>
          </p:cNvPr>
          <p:cNvSpPr>
            <a:spLocks noGrp="1"/>
          </p:cNvSpPr>
          <p:nvPr>
            <p:ph idx="1"/>
          </p:nvPr>
        </p:nvSpPr>
        <p:spPr>
          <a:xfrm>
            <a:off x="818712" y="2222287"/>
            <a:ext cx="10554574" cy="4242681"/>
          </a:xfrm>
        </p:spPr>
        <p:txBody>
          <a:bodyPr>
            <a:normAutofit/>
          </a:bodyPr>
          <a:lstStyle/>
          <a:p>
            <a:pPr marL="0" indent="0">
              <a:buNone/>
            </a:pPr>
            <a:endParaRPr lang="en-US" sz="2200" dirty="0"/>
          </a:p>
          <a:p>
            <a:r>
              <a:rPr lang="en-US" sz="2200" dirty="0"/>
              <a:t>Why do you want to create a systems map?</a:t>
            </a:r>
          </a:p>
          <a:p>
            <a:endParaRPr lang="en-US" sz="2200" dirty="0"/>
          </a:p>
          <a:p>
            <a:r>
              <a:rPr lang="en-US" sz="2200" dirty="0"/>
              <a:t>Who is going to do the mapping?</a:t>
            </a:r>
          </a:p>
          <a:p>
            <a:endParaRPr lang="en-US" sz="2200" dirty="0"/>
          </a:p>
          <a:p>
            <a:r>
              <a:rPr lang="en-US" sz="2200" dirty="0"/>
              <a:t>How are you going to involve youth in the planning and execution of the mapping process?</a:t>
            </a:r>
          </a:p>
          <a:p>
            <a:endParaRPr lang="en-US" sz="2200" dirty="0"/>
          </a:p>
          <a:p>
            <a:pPr lvl="1"/>
            <a:endParaRPr lang="en-US" dirty="0"/>
          </a:p>
          <a:p>
            <a:endParaRPr lang="en-US" dirty="0"/>
          </a:p>
        </p:txBody>
      </p:sp>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58566" y="6047559"/>
            <a:ext cx="3272446" cy="612053"/>
          </a:xfrm>
          <a:prstGeom prst="rect">
            <a:avLst/>
          </a:prstGeom>
          <a:effectLst/>
        </p:spPr>
      </p:pic>
    </p:spTree>
    <p:extLst>
      <p:ext uri="{BB962C8B-B14F-4D97-AF65-F5344CB8AC3E}">
        <p14:creationId xmlns:p14="http://schemas.microsoft.com/office/powerpoint/2010/main" val="2800240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Engagement </a:t>
            </a:r>
          </a:p>
        </p:txBody>
      </p:sp>
      <p:sp>
        <p:nvSpPr>
          <p:cNvPr id="3" name="Content Placeholder 2"/>
          <p:cNvSpPr>
            <a:spLocks noGrp="1"/>
          </p:cNvSpPr>
          <p:nvPr>
            <p:ph idx="1"/>
          </p:nvPr>
        </p:nvSpPr>
        <p:spPr>
          <a:xfrm>
            <a:off x="992316" y="2548329"/>
            <a:ext cx="10554574" cy="4194890"/>
          </a:xfrm>
        </p:spPr>
        <p:txBody>
          <a:bodyPr>
            <a:noAutofit/>
          </a:bodyPr>
          <a:lstStyle/>
          <a:p>
            <a:r>
              <a:rPr lang="en-US" sz="2000" b="1" dirty="0"/>
              <a:t>Youth are the experts.</a:t>
            </a:r>
          </a:p>
          <a:p>
            <a:endParaRPr lang="en-US" sz="1600" dirty="0"/>
          </a:p>
          <a:p>
            <a:r>
              <a:rPr lang="en-US" sz="1600" dirty="0"/>
              <a:t>Their perspectives and feedback should be continuously prioritized and solicited.</a:t>
            </a:r>
          </a:p>
          <a:p>
            <a:endParaRPr lang="en-US" sz="1600" dirty="0"/>
          </a:p>
          <a:p>
            <a:r>
              <a:rPr lang="en-US" sz="1600" dirty="0"/>
              <a:t>Engagement empowers the young people that participate. </a:t>
            </a:r>
          </a:p>
          <a:p>
            <a:endParaRPr lang="en-US" sz="1600" dirty="0"/>
          </a:p>
          <a:p>
            <a:r>
              <a:rPr lang="en-US" sz="1600" dirty="0"/>
              <a:t>Shared decision making (equal responsibility and contributions for youth); and</a:t>
            </a:r>
          </a:p>
          <a:p>
            <a:endParaRPr lang="en-US" sz="1600" dirty="0"/>
          </a:p>
          <a:p>
            <a:r>
              <a:rPr lang="en-US" sz="1600" dirty="0"/>
              <a:t>Youth Advisory Boards.</a:t>
            </a:r>
          </a:p>
          <a:p>
            <a:pPr lvl="2"/>
            <a:r>
              <a:rPr lang="en-US" sz="1600" dirty="0"/>
              <a:t>A Youth Advisory Board can help identify existing resources which they find helpful and barriers to accessing resources. Advisory groups from a variety of entities, including education, juvenile justice, workforce development, adolescent healthcare services, and child welfare, can all be of great support.</a:t>
            </a:r>
          </a:p>
          <a:p>
            <a:endParaRPr lang="en-US" sz="1700" dirty="0"/>
          </a:p>
        </p:txBody>
      </p:sp>
    </p:spTree>
    <p:extLst>
      <p:ext uri="{BB962C8B-B14F-4D97-AF65-F5344CB8AC3E}">
        <p14:creationId xmlns:p14="http://schemas.microsoft.com/office/powerpoint/2010/main" val="866517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83910-C919-904F-9D96-C52D7620F2AD}"/>
              </a:ext>
            </a:extLst>
          </p:cNvPr>
          <p:cNvSpPr>
            <a:spLocks noGrp="1"/>
          </p:cNvSpPr>
          <p:nvPr>
            <p:ph type="title"/>
          </p:nvPr>
        </p:nvSpPr>
        <p:spPr/>
        <p:txBody>
          <a:bodyPr/>
          <a:lstStyle/>
          <a:p>
            <a:r>
              <a:rPr lang="en-US" dirty="0">
                <a:solidFill>
                  <a:schemeClr val="bg1"/>
                </a:solidFill>
              </a:rPr>
              <a:t>Who we are</a:t>
            </a:r>
            <a:r>
              <a:rPr lang="mr-IN" dirty="0">
                <a:solidFill>
                  <a:schemeClr val="bg1"/>
                </a:solidFill>
              </a:rPr>
              <a:t>…</a:t>
            </a:r>
            <a:endParaRPr lang="en-US" dirty="0">
              <a:solidFill>
                <a:schemeClr val="bg1"/>
              </a:solidFill>
            </a:endParaRPr>
          </a:p>
        </p:txBody>
      </p:sp>
      <p:sp>
        <p:nvSpPr>
          <p:cNvPr id="3" name="Content Placeholder 2">
            <a:extLst>
              <a:ext uri="{FF2B5EF4-FFF2-40B4-BE49-F238E27FC236}">
                <a16:creationId xmlns:a16="http://schemas.microsoft.com/office/drawing/2014/main" xmlns="" id="{D88D4BF3-24C9-024B-B31C-7A8FBD63238E}"/>
              </a:ext>
            </a:extLst>
          </p:cNvPr>
          <p:cNvSpPr>
            <a:spLocks noGrp="1"/>
          </p:cNvSpPr>
          <p:nvPr>
            <p:ph idx="1"/>
          </p:nvPr>
        </p:nvSpPr>
        <p:spPr>
          <a:xfrm>
            <a:off x="810000" y="2384847"/>
            <a:ext cx="10554574" cy="2430993"/>
          </a:xfrm>
        </p:spPr>
        <p:txBody>
          <a:bodyPr>
            <a:normAutofit/>
          </a:bodyPr>
          <a:lstStyle/>
          <a:p>
            <a:pPr marL="0" indent="0">
              <a:buNone/>
            </a:pPr>
            <a:r>
              <a:rPr lang="en-US" sz="2800" dirty="0" err="1">
                <a:solidFill>
                  <a:srgbClr val="E7E6E6">
                    <a:lumMod val="25000"/>
                  </a:srgbClr>
                </a:solidFill>
                <a:latin typeface="Tahoma" charset="0"/>
                <a:ea typeface="Tahoma" charset="0"/>
                <a:cs typeface="Tahoma" charset="0"/>
              </a:rPr>
              <a:t>HomeBase</a:t>
            </a:r>
            <a:r>
              <a:rPr lang="en-US" sz="2800" dirty="0">
                <a:solidFill>
                  <a:srgbClr val="E7E6E6">
                    <a:lumMod val="25000"/>
                  </a:srgbClr>
                </a:solidFill>
                <a:latin typeface="Tahoma" charset="0"/>
                <a:ea typeface="Tahoma" charset="0"/>
                <a:cs typeface="Tahoma" charset="0"/>
              </a:rPr>
              <a:t> is a nonprofit public interest law firm that provides legal and technical assistance. We work on the local, state, and national level to support communities in implementing responses to homelessness.</a:t>
            </a:r>
          </a:p>
        </p:txBody>
      </p:sp>
      <p:pic>
        <p:nvPicPr>
          <p:cNvPr id="4" name="Content Placeholder 4">
            <a:extLst>
              <a:ext uri="{FF2B5EF4-FFF2-40B4-BE49-F238E27FC236}">
                <a16:creationId xmlns:a16="http://schemas.microsoft.com/office/drawing/2014/main" xmlns="" id="{3EFD8D45-2DAF-C940-8CAF-336BC7E52253}"/>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1233805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49" y="277854"/>
            <a:ext cx="10571998" cy="970450"/>
          </a:xfrm>
        </p:spPr>
        <p:txBody>
          <a:bodyPr/>
          <a:lstStyle/>
          <a:p>
            <a:r>
              <a:rPr lang="en-US" dirty="0"/>
              <a:t>The Process Should Include</a:t>
            </a:r>
          </a:p>
        </p:txBody>
      </p:sp>
      <p:sp>
        <p:nvSpPr>
          <p:cNvPr id="3" name="Content Placeholder 2"/>
          <p:cNvSpPr>
            <a:spLocks noGrp="1"/>
          </p:cNvSpPr>
          <p:nvPr>
            <p:ph idx="1"/>
          </p:nvPr>
        </p:nvSpPr>
        <p:spPr>
          <a:xfrm>
            <a:off x="326452" y="1864332"/>
            <a:ext cx="11287593" cy="4827365"/>
          </a:xfrm>
        </p:spPr>
        <p:txBody>
          <a:bodyPr>
            <a:normAutofit lnSpcReduction="10000"/>
          </a:bodyPr>
          <a:lstStyle/>
          <a:p>
            <a:pPr marL="0" indent="0">
              <a:buNone/>
            </a:pPr>
            <a:endParaRPr lang="en-US" sz="2800" dirty="0"/>
          </a:p>
          <a:p>
            <a:pPr marL="0" indent="0">
              <a:buNone/>
            </a:pPr>
            <a:r>
              <a:rPr lang="en-US" sz="2800" dirty="0"/>
              <a:t>All resources inside and outside the </a:t>
            </a:r>
            <a:r>
              <a:rPr lang="en-US" sz="2800" dirty="0" err="1"/>
              <a:t>CoC</a:t>
            </a:r>
            <a:r>
              <a:rPr lang="en-US" sz="2800" dirty="0"/>
              <a:t> or homelessness system that serve at risk or homeless youth, including: </a:t>
            </a:r>
            <a:endParaRPr lang="en-US" sz="2000" dirty="0"/>
          </a:p>
          <a:p>
            <a:pPr marL="285750" indent="-285750">
              <a:buFont typeface="Arial" charset="0"/>
              <a:buChar char="•"/>
            </a:pPr>
            <a:r>
              <a:rPr lang="en-US" sz="2000" dirty="0"/>
              <a:t>Drop-in, peer-support and other other youth centers;</a:t>
            </a:r>
          </a:p>
          <a:p>
            <a:pPr marL="285750" indent="-285750">
              <a:buFont typeface="Arial" charset="0"/>
              <a:buChar char="•"/>
            </a:pPr>
            <a:r>
              <a:rPr lang="en-US" sz="2000" dirty="0"/>
              <a:t>The types of beds at each project and the youth populations they target; </a:t>
            </a:r>
          </a:p>
          <a:p>
            <a:pPr marL="285750" indent="-285750">
              <a:buFont typeface="Arial" charset="0"/>
              <a:buChar char="•"/>
            </a:pPr>
            <a:r>
              <a:rPr lang="en-US" sz="2000" dirty="0"/>
              <a:t>Housing and services programs for foster and former foster youth;</a:t>
            </a:r>
          </a:p>
          <a:p>
            <a:pPr marL="285750" indent="-285750">
              <a:buFont typeface="Arial" charset="0"/>
              <a:buChar char="•"/>
            </a:pPr>
            <a:r>
              <a:rPr lang="en-US" sz="2000" dirty="0"/>
              <a:t>Prevention, outreach and early diversion resources provided by mainstream partners;</a:t>
            </a:r>
          </a:p>
          <a:p>
            <a:pPr marL="285750" indent="-285750">
              <a:buFont typeface="Arial" charset="0"/>
              <a:buChar char="•"/>
            </a:pPr>
            <a:r>
              <a:rPr lang="en-US" sz="2000" dirty="0"/>
              <a:t>The range of supportive services within the community that can be leveraged;</a:t>
            </a:r>
          </a:p>
          <a:p>
            <a:pPr marL="285750" indent="-285750">
              <a:buFont typeface="Arial" charset="0"/>
              <a:buChar char="•"/>
            </a:pPr>
            <a:r>
              <a:rPr lang="en-US" sz="2000" dirty="0"/>
              <a:t>Youth-specific employment, health, education programs; and</a:t>
            </a:r>
          </a:p>
          <a:p>
            <a:pPr marL="285750" indent="-285750">
              <a:buFont typeface="Arial" charset="0"/>
              <a:buChar char="•"/>
            </a:pPr>
            <a:r>
              <a:rPr lang="en-US" sz="2000" dirty="0"/>
              <a:t>Places youth experiencing or at-risk of homelessness are currently presenting for help or other places they can be engaged.</a:t>
            </a:r>
          </a:p>
          <a:p>
            <a:endParaRPr lang="en-US" sz="2000" dirty="0"/>
          </a:p>
        </p:txBody>
      </p:sp>
    </p:spTree>
    <p:extLst>
      <p:ext uri="{BB962C8B-B14F-4D97-AF65-F5344CB8AC3E}">
        <p14:creationId xmlns:p14="http://schemas.microsoft.com/office/powerpoint/2010/main" val="3231696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First Step: Asset Overview</a:t>
            </a:r>
          </a:p>
        </p:txBody>
      </p:sp>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26482" y="6079644"/>
            <a:ext cx="3272446" cy="612053"/>
          </a:xfrm>
          <a:prstGeom prst="rect">
            <a:avLst/>
          </a:prstGeom>
          <a:effectLst/>
        </p:spPr>
      </p:pic>
      <p:graphicFrame>
        <p:nvGraphicFramePr>
          <p:cNvPr id="6" name="Content Placeholder 5"/>
          <p:cNvGraphicFramePr>
            <a:graphicFrameLocks noGrp="1"/>
          </p:cNvGraphicFramePr>
          <p:nvPr>
            <p:ph idx="1"/>
            <p:extLst/>
          </p:nvPr>
        </p:nvGraphicFramePr>
        <p:xfrm>
          <a:off x="819150" y="2222500"/>
          <a:ext cx="10553700" cy="3596598"/>
        </p:xfrm>
        <a:graphic>
          <a:graphicData uri="http://schemas.openxmlformats.org/drawingml/2006/table">
            <a:tbl>
              <a:tblPr firstRow="1" bandRow="1">
                <a:tableStyleId>{5C22544A-7EE6-4342-B048-85BDC9FD1C3A}</a:tableStyleId>
              </a:tblPr>
              <a:tblGrid>
                <a:gridCol w="2635250">
                  <a:extLst>
                    <a:ext uri="{9D8B030D-6E8A-4147-A177-3AD203B41FA5}">
                      <a16:colId xmlns:a16="http://schemas.microsoft.com/office/drawing/2014/main" xmlns="" val="20000"/>
                    </a:ext>
                  </a:extLst>
                </a:gridCol>
                <a:gridCol w="2675467">
                  <a:extLst>
                    <a:ext uri="{9D8B030D-6E8A-4147-A177-3AD203B41FA5}">
                      <a16:colId xmlns:a16="http://schemas.microsoft.com/office/drawing/2014/main" xmlns="" val="20001"/>
                    </a:ext>
                  </a:extLst>
                </a:gridCol>
                <a:gridCol w="2624666">
                  <a:extLst>
                    <a:ext uri="{9D8B030D-6E8A-4147-A177-3AD203B41FA5}">
                      <a16:colId xmlns:a16="http://schemas.microsoft.com/office/drawing/2014/main" xmlns="" val="20002"/>
                    </a:ext>
                  </a:extLst>
                </a:gridCol>
                <a:gridCol w="2618317">
                  <a:extLst>
                    <a:ext uri="{9D8B030D-6E8A-4147-A177-3AD203B41FA5}">
                      <a16:colId xmlns:a16="http://schemas.microsoft.com/office/drawing/2014/main" xmlns="" val="20003"/>
                    </a:ext>
                  </a:extLst>
                </a:gridCol>
              </a:tblGrid>
              <a:tr h="370840">
                <a:tc>
                  <a:txBody>
                    <a:bodyPr/>
                    <a:lstStyle/>
                    <a:p>
                      <a:r>
                        <a:rPr lang="en-US" sz="1200" dirty="0"/>
                        <a:t>Mapping</a:t>
                      </a:r>
                      <a:r>
                        <a:rPr lang="en-US" sz="1200" baseline="0" dirty="0"/>
                        <a:t> Elements </a:t>
                      </a:r>
                      <a:endParaRPr lang="en-US" sz="1200" dirty="0"/>
                    </a:p>
                  </a:txBody>
                  <a:tcPr/>
                </a:tc>
                <a:tc>
                  <a:txBody>
                    <a:bodyPr/>
                    <a:lstStyle/>
                    <a:p>
                      <a:r>
                        <a:rPr lang="en-US" sz="1200" dirty="0"/>
                        <a:t>Partner or</a:t>
                      </a:r>
                      <a:r>
                        <a:rPr lang="en-US" sz="1200" baseline="0" dirty="0"/>
                        <a:t> Program  Name</a:t>
                      </a:r>
                      <a:endParaRPr lang="en-US" sz="1200" dirty="0"/>
                    </a:p>
                  </a:txBody>
                  <a:tcPr/>
                </a:tc>
                <a:tc>
                  <a:txBody>
                    <a:bodyPr/>
                    <a:lstStyle/>
                    <a:p>
                      <a:r>
                        <a:rPr lang="en-US" sz="1200" dirty="0"/>
                        <a:t>Partner or Program Name</a:t>
                      </a:r>
                    </a:p>
                  </a:txBody>
                  <a:tcPr/>
                </a:tc>
                <a:tc>
                  <a:txBody>
                    <a:bodyPr/>
                    <a:lstStyle/>
                    <a:p>
                      <a:r>
                        <a:rPr lang="en-US" sz="1200" dirty="0"/>
                        <a:t>Partner or Program Name</a:t>
                      </a:r>
                    </a:p>
                  </a:txBody>
                  <a:tcPr/>
                </a:tc>
                <a:extLst>
                  <a:ext uri="{0D108BD9-81ED-4DB2-BD59-A6C34878D82A}">
                    <a16:rowId xmlns:a16="http://schemas.microsoft.com/office/drawing/2014/main" xmlns="" val="10000"/>
                  </a:ext>
                </a:extLst>
              </a:tr>
              <a:tr h="404693">
                <a:tc>
                  <a:txBody>
                    <a:bodyPr/>
                    <a:lstStyle/>
                    <a:p>
                      <a:r>
                        <a:rPr lang="en-US" sz="1200" dirty="0"/>
                        <a:t>Mission or Purpose</a:t>
                      </a:r>
                    </a:p>
                  </a:txBody>
                  <a:tcPr/>
                </a:tc>
                <a:tc>
                  <a:txBody>
                    <a:bodyPr/>
                    <a:lstStyle/>
                    <a:p>
                      <a:endParaRPr lang="en-US" sz="1200" dirty="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xmlns="" val="10001"/>
                  </a:ext>
                </a:extLst>
              </a:tr>
              <a:tr h="509665">
                <a:tc>
                  <a:txBody>
                    <a:bodyPr/>
                    <a:lstStyle/>
                    <a:p>
                      <a:r>
                        <a:rPr lang="en-US" sz="1200" dirty="0"/>
                        <a:t>Area and Clients/Ages &amp; Type</a:t>
                      </a:r>
                      <a:r>
                        <a:rPr lang="en-US" sz="1200" baseline="0" dirty="0"/>
                        <a:t> of Youth Served</a:t>
                      </a:r>
                      <a:endParaRPr lang="en-US" sz="1200" dirty="0"/>
                    </a:p>
                  </a:txBody>
                  <a:tcPr/>
                </a:tc>
                <a:tc>
                  <a:txBody>
                    <a:bodyPr/>
                    <a:lstStyle/>
                    <a:p>
                      <a:endParaRPr lang="en-US" sz="12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xmlns="" val="10002"/>
                  </a:ext>
                </a:extLst>
              </a:tr>
              <a:tr h="370840">
                <a:tc>
                  <a:txBody>
                    <a:bodyPr/>
                    <a:lstStyle/>
                    <a:p>
                      <a:r>
                        <a:rPr lang="en-US" sz="1200" dirty="0"/>
                        <a:t>Programs</a:t>
                      </a:r>
                      <a:r>
                        <a:rPr lang="en-US" sz="1200" baseline="0" dirty="0"/>
                        <a:t> Services, Activities </a:t>
                      </a:r>
                    </a:p>
                    <a:p>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xmlns="" val="10003"/>
                  </a:ext>
                </a:extLst>
              </a:tr>
              <a:tr h="370840">
                <a:tc>
                  <a:txBody>
                    <a:bodyPr/>
                    <a:lstStyle/>
                    <a:p>
                      <a:r>
                        <a:rPr lang="en-US" sz="1200" dirty="0"/>
                        <a:t>Expertise/Tools/Best Practices</a:t>
                      </a:r>
                      <a:r>
                        <a:rPr lang="en-US" sz="1200" baseline="0" dirty="0"/>
                        <a:t> </a:t>
                      </a:r>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xmlns="" val="10004"/>
                  </a:ext>
                </a:extLst>
              </a:tr>
              <a:tr h="370840">
                <a:tc>
                  <a:txBody>
                    <a:bodyPr/>
                    <a:lstStyle/>
                    <a:p>
                      <a:r>
                        <a:rPr lang="en-US" sz="1200" dirty="0"/>
                        <a:t>Partnerships and relationships </a:t>
                      </a:r>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xmlns="" val="10005"/>
                  </a:ext>
                </a:extLst>
              </a:tr>
              <a:tr h="370840">
                <a:tc>
                  <a:txBody>
                    <a:bodyPr/>
                    <a:lstStyle/>
                    <a:p>
                      <a:r>
                        <a:rPr lang="en-US" sz="1200" dirty="0"/>
                        <a:t>Resource streams</a:t>
                      </a:r>
                      <a:r>
                        <a:rPr lang="en-US" sz="1200" baseline="0" dirty="0"/>
                        <a:t>/opportunities</a:t>
                      </a:r>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xmlns="" val="10006"/>
                  </a:ext>
                </a:extLst>
              </a:tr>
              <a:tr h="370840">
                <a:tc>
                  <a:txBody>
                    <a:bodyPr/>
                    <a:lstStyle/>
                    <a:p>
                      <a:r>
                        <a:rPr lang="en-US" sz="1200" dirty="0"/>
                        <a:t>Data</a:t>
                      </a:r>
                      <a:r>
                        <a:rPr lang="en-US" sz="1200" baseline="0" dirty="0"/>
                        <a:t> System Used </a:t>
                      </a:r>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xmlns="" val="10007"/>
                  </a:ext>
                </a:extLst>
              </a:tr>
              <a:tr h="370840">
                <a:tc>
                  <a:txBody>
                    <a:bodyPr/>
                    <a:lstStyle/>
                    <a:p>
                      <a:r>
                        <a:rPr lang="en-US" sz="1200" dirty="0"/>
                        <a:t>Notes/Comments</a:t>
                      </a:r>
                      <a:r>
                        <a:rPr lang="en-US" sz="1200" baseline="0" dirty="0"/>
                        <a:t> </a:t>
                      </a:r>
                      <a:endParaRPr lang="en-US" sz="1200" dirty="0"/>
                    </a:p>
                  </a:txBody>
                  <a:tcPr/>
                </a:tc>
                <a:tc>
                  <a:txBody>
                    <a:bodyPr/>
                    <a:lstStyle/>
                    <a:p>
                      <a:endParaRPr lang="en-US" sz="1200" dirty="0"/>
                    </a:p>
                  </a:txBody>
                  <a:tcPr/>
                </a:tc>
                <a:tc>
                  <a:txBody>
                    <a:bodyPr/>
                    <a:lstStyle/>
                    <a:p>
                      <a:endParaRPr lang="en-US" sz="1200"/>
                    </a:p>
                  </a:txBody>
                  <a:tcPr/>
                </a:tc>
                <a:tc>
                  <a:txBody>
                    <a:bodyPr/>
                    <a:lstStyle/>
                    <a:p>
                      <a:endParaRPr lang="en-US" sz="1200" dirty="0"/>
                    </a:p>
                  </a:txBody>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40838213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Mapping in Action: Gaps, Overlaps, and Action Steps </a:t>
            </a:r>
          </a:p>
        </p:txBody>
      </p:sp>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26482" y="6079644"/>
            <a:ext cx="3272446" cy="612053"/>
          </a:xfrm>
          <a:prstGeom prst="rect">
            <a:avLst/>
          </a:prstGeom>
          <a:effectLst/>
        </p:spPr>
      </p:pic>
      <p:graphicFrame>
        <p:nvGraphicFramePr>
          <p:cNvPr id="6" name="Content Placeholder 5"/>
          <p:cNvGraphicFramePr>
            <a:graphicFrameLocks noGrp="1"/>
          </p:cNvGraphicFramePr>
          <p:nvPr>
            <p:ph idx="1"/>
            <p:extLst/>
          </p:nvPr>
        </p:nvGraphicFramePr>
        <p:xfrm>
          <a:off x="484679" y="2413417"/>
          <a:ext cx="10897319" cy="3437140"/>
        </p:xfrm>
        <a:graphic>
          <a:graphicData uri="http://schemas.openxmlformats.org/drawingml/2006/table">
            <a:tbl>
              <a:tblPr firstRow="1" bandRow="1">
                <a:tableStyleId>{5C22544A-7EE6-4342-B048-85BDC9FD1C3A}</a:tableStyleId>
              </a:tblPr>
              <a:tblGrid>
                <a:gridCol w="2784149">
                  <a:extLst>
                    <a:ext uri="{9D8B030D-6E8A-4147-A177-3AD203B41FA5}">
                      <a16:colId xmlns:a16="http://schemas.microsoft.com/office/drawing/2014/main" xmlns="" val="20000"/>
                    </a:ext>
                  </a:extLst>
                </a:gridCol>
                <a:gridCol w="1861972">
                  <a:extLst>
                    <a:ext uri="{9D8B030D-6E8A-4147-A177-3AD203B41FA5}">
                      <a16:colId xmlns:a16="http://schemas.microsoft.com/office/drawing/2014/main" xmlns="" val="20001"/>
                    </a:ext>
                  </a:extLst>
                </a:gridCol>
                <a:gridCol w="1944557">
                  <a:extLst>
                    <a:ext uri="{9D8B030D-6E8A-4147-A177-3AD203B41FA5}">
                      <a16:colId xmlns:a16="http://schemas.microsoft.com/office/drawing/2014/main" xmlns="" val="20002"/>
                    </a:ext>
                  </a:extLst>
                </a:gridCol>
                <a:gridCol w="2191161">
                  <a:extLst>
                    <a:ext uri="{9D8B030D-6E8A-4147-A177-3AD203B41FA5}">
                      <a16:colId xmlns:a16="http://schemas.microsoft.com/office/drawing/2014/main" xmlns="" val="20003"/>
                    </a:ext>
                  </a:extLst>
                </a:gridCol>
                <a:gridCol w="2115480">
                  <a:extLst>
                    <a:ext uri="{9D8B030D-6E8A-4147-A177-3AD203B41FA5}">
                      <a16:colId xmlns:a16="http://schemas.microsoft.com/office/drawing/2014/main" xmlns="" val="20004"/>
                    </a:ext>
                  </a:extLst>
                </a:gridCol>
              </a:tblGrid>
              <a:tr h="693210">
                <a:tc>
                  <a:txBody>
                    <a:bodyPr/>
                    <a:lstStyle/>
                    <a:p>
                      <a:r>
                        <a:rPr lang="en-US" dirty="0"/>
                        <a:t>Organization/Program</a:t>
                      </a:r>
                    </a:p>
                  </a:txBody>
                  <a:tcPr/>
                </a:tc>
                <a:tc>
                  <a:txBody>
                    <a:bodyPr/>
                    <a:lstStyle/>
                    <a:p>
                      <a:r>
                        <a:rPr lang="en-US" dirty="0"/>
                        <a:t>Partnerships</a:t>
                      </a:r>
                    </a:p>
                  </a:txBody>
                  <a:tcPr/>
                </a:tc>
                <a:tc>
                  <a:txBody>
                    <a:bodyPr/>
                    <a:lstStyle/>
                    <a:p>
                      <a:r>
                        <a:rPr lang="en-US" dirty="0"/>
                        <a:t>Gaps </a:t>
                      </a:r>
                    </a:p>
                  </a:txBody>
                  <a:tcPr/>
                </a:tc>
                <a:tc>
                  <a:txBody>
                    <a:bodyPr/>
                    <a:lstStyle/>
                    <a:p>
                      <a:r>
                        <a:rPr lang="en-US" dirty="0"/>
                        <a:t>Implications</a:t>
                      </a:r>
                    </a:p>
                  </a:txBody>
                  <a:tcPr/>
                </a:tc>
                <a:tc>
                  <a:txBody>
                    <a:bodyPr/>
                    <a:lstStyle/>
                    <a:p>
                      <a:r>
                        <a:rPr lang="en-US" dirty="0"/>
                        <a:t>Action</a:t>
                      </a:r>
                      <a:r>
                        <a:rPr lang="en-US" baseline="0" dirty="0"/>
                        <a:t> Steps</a:t>
                      </a:r>
                      <a:endParaRPr lang="en-US" dirty="0"/>
                    </a:p>
                  </a:txBody>
                  <a:tcPr/>
                </a:tc>
                <a:extLst>
                  <a:ext uri="{0D108BD9-81ED-4DB2-BD59-A6C34878D82A}">
                    <a16:rowId xmlns:a16="http://schemas.microsoft.com/office/drawing/2014/main" xmlns="" val="10000"/>
                  </a:ext>
                </a:extLst>
              </a:tr>
              <a:tr h="1371965">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1371965">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2329734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Mapping in Action: CT Balance of State Continuum of Care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8642" y="951194"/>
            <a:ext cx="8274571" cy="6393986"/>
          </a:xfrm>
        </p:spPr>
      </p:pic>
    </p:spTree>
    <p:extLst>
      <p:ext uri="{BB962C8B-B14F-4D97-AF65-F5344CB8AC3E}">
        <p14:creationId xmlns:p14="http://schemas.microsoft.com/office/powerpoint/2010/main" val="2199607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Mapping in Action: Southeastern Kentucky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8918" y="447188"/>
            <a:ext cx="8649324" cy="6683569"/>
          </a:xfrm>
        </p:spPr>
      </p:pic>
    </p:spTree>
    <p:extLst>
      <p:ext uri="{BB962C8B-B14F-4D97-AF65-F5344CB8AC3E}">
        <p14:creationId xmlns:p14="http://schemas.microsoft.com/office/powerpoint/2010/main" val="32737488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Mapping in Action: Hamilton County</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8446" y="1351902"/>
            <a:ext cx="6820526" cy="5270406"/>
          </a:xfrm>
        </p:spPr>
      </p:pic>
    </p:spTree>
    <p:extLst>
      <p:ext uri="{BB962C8B-B14F-4D97-AF65-F5344CB8AC3E}">
        <p14:creationId xmlns:p14="http://schemas.microsoft.com/office/powerpoint/2010/main" val="37047809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Mapping in Action: San Francisco</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3751" y="932413"/>
            <a:ext cx="8085486" cy="6247876"/>
          </a:xfrm>
        </p:spPr>
      </p:pic>
    </p:spTree>
    <p:extLst>
      <p:ext uri="{BB962C8B-B14F-4D97-AF65-F5344CB8AC3E}">
        <p14:creationId xmlns:p14="http://schemas.microsoft.com/office/powerpoint/2010/main" val="3478211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4C98B2-0EB3-AD42-9309-08D38A8A6A12}"/>
              </a:ext>
            </a:extLst>
          </p:cNvPr>
          <p:cNvSpPr>
            <a:spLocks noGrp="1"/>
          </p:cNvSpPr>
          <p:nvPr>
            <p:ph type="title"/>
          </p:nvPr>
        </p:nvSpPr>
        <p:spPr/>
        <p:txBody>
          <a:bodyPr/>
          <a:lstStyle/>
          <a:p>
            <a:r>
              <a:rPr lang="en-US" sz="4400" dirty="0"/>
              <a:t>Questions?</a:t>
            </a:r>
          </a:p>
        </p:txBody>
      </p:sp>
      <p:sp>
        <p:nvSpPr>
          <p:cNvPr id="4" name="Text Placeholder 3">
            <a:extLst>
              <a:ext uri="{FF2B5EF4-FFF2-40B4-BE49-F238E27FC236}">
                <a16:creationId xmlns:a16="http://schemas.microsoft.com/office/drawing/2014/main" xmlns="" id="{34CC430D-5B3E-A149-9EC7-6C97916BCE2B}"/>
              </a:ext>
            </a:extLst>
          </p:cNvPr>
          <p:cNvSpPr>
            <a:spLocks noGrp="1"/>
          </p:cNvSpPr>
          <p:nvPr>
            <p:ph type="body" sz="quarter" idx="16"/>
          </p:nvPr>
        </p:nvSpPr>
        <p:spPr>
          <a:xfrm>
            <a:off x="7574642" y="1238502"/>
            <a:ext cx="4136095" cy="4075465"/>
          </a:xfrm>
        </p:spPr>
        <p:txBody>
          <a:bodyPr>
            <a:normAutofit/>
          </a:bodyPr>
          <a:lstStyle/>
          <a:p>
            <a:r>
              <a:rPr lang="en-US" sz="2400" b="1" dirty="0"/>
              <a:t>Nora Breslin - </a:t>
            </a:r>
          </a:p>
          <a:p>
            <a:r>
              <a:rPr lang="en-US" sz="2400" dirty="0"/>
              <a:t>Staff Attorney</a:t>
            </a:r>
          </a:p>
          <a:p>
            <a:r>
              <a:rPr lang="en-US" sz="2400" dirty="0" err="1"/>
              <a:t>nora@homebaseccc.org</a:t>
            </a:r>
            <a:endParaRPr lang="en-US" sz="2400" dirty="0"/>
          </a:p>
          <a:p>
            <a:endParaRPr lang="en-US" dirty="0"/>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3"/>
          <a:stretch>
            <a:fillRect/>
          </a:stretch>
        </p:blipFill>
        <p:spPr>
          <a:xfrm>
            <a:off x="8719152" y="6055884"/>
            <a:ext cx="3272446" cy="612053"/>
          </a:xfrm>
          <a:prstGeom prst="rect">
            <a:avLst/>
          </a:prstGeom>
          <a:effectLst/>
        </p:spPr>
      </p:pic>
    </p:spTree>
    <p:extLst>
      <p:ext uri="{BB962C8B-B14F-4D97-AF65-F5344CB8AC3E}">
        <p14:creationId xmlns:p14="http://schemas.microsoft.com/office/powerpoint/2010/main" val="1644759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Activity</a:t>
            </a:r>
          </a:p>
        </p:txBody>
      </p:sp>
      <p:sp>
        <p:nvSpPr>
          <p:cNvPr id="3" name="Content Placeholder 2"/>
          <p:cNvSpPr>
            <a:spLocks noGrp="1"/>
          </p:cNvSpPr>
          <p:nvPr>
            <p:ph idx="1"/>
          </p:nvPr>
        </p:nvSpPr>
        <p:spPr>
          <a:xfrm>
            <a:off x="560294" y="2421070"/>
            <a:ext cx="10554574" cy="3636511"/>
          </a:xfrm>
        </p:spPr>
        <p:txBody>
          <a:bodyPr>
            <a:normAutofit/>
          </a:bodyPr>
          <a:lstStyle/>
          <a:p>
            <a:pPr marL="0" marR="0" lvl="0" indent="0" defTabSz="914400" eaLnBrk="1" fontAlgn="auto" latinLnBrk="0" hangingPunct="1">
              <a:lnSpc>
                <a:spcPct val="100000"/>
              </a:lnSpc>
              <a:spcBef>
                <a:spcPts val="0"/>
              </a:spcBef>
              <a:spcAft>
                <a:spcPts val="0"/>
              </a:spcAft>
              <a:buClrTx/>
              <a:buSzTx/>
              <a:buNone/>
              <a:tabLst/>
              <a:defRPr/>
            </a:pPr>
            <a:r>
              <a:rPr lang="en-US" sz="4800" dirty="0"/>
              <a:t>Identifying youth resources in your community: A starting point for system mapping. </a:t>
            </a:r>
          </a:p>
        </p:txBody>
      </p:sp>
    </p:spTree>
    <p:extLst>
      <p:ext uri="{BB962C8B-B14F-4D97-AF65-F5344CB8AC3E}">
        <p14:creationId xmlns:p14="http://schemas.microsoft.com/office/powerpoint/2010/main" val="2889170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a:t>Session Two:</a:t>
            </a:r>
            <a:br>
              <a:rPr lang="en-US" sz="5200" dirty="0"/>
            </a:br>
            <a:r>
              <a:rPr lang="en-US" sz="5400" dirty="0"/>
              <a:t>Building Partnerships to Serve Survivors of Domestic Violence</a:t>
            </a:r>
            <a:endParaRPr lang="en-US" sz="5200" dirty="0"/>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117241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2"/>
          <a:stretch>
            <a:fillRect/>
          </a:stretch>
        </p:blipFill>
        <p:spPr>
          <a:xfrm>
            <a:off x="8100840" y="5951307"/>
            <a:ext cx="3272446" cy="612053"/>
          </a:xfrm>
          <a:prstGeom prst="rect">
            <a:avLst/>
          </a:prstGeom>
          <a:effectLst/>
        </p:spPr>
      </p:pic>
      <p:sp>
        <p:nvSpPr>
          <p:cNvPr id="2" name="Title 1">
            <a:extLst>
              <a:ext uri="{FF2B5EF4-FFF2-40B4-BE49-F238E27FC236}">
                <a16:creationId xmlns:a16="http://schemas.microsoft.com/office/drawing/2014/main" xmlns="" id="{CA7F32A6-0883-4D47-9D6A-C9841395F3B2}"/>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xmlns="" id="{AC1F4390-9145-8A4D-9912-72C7C1A8BACB}"/>
              </a:ext>
            </a:extLst>
          </p:cNvPr>
          <p:cNvSpPr>
            <a:spLocks noGrp="1"/>
          </p:cNvSpPr>
          <p:nvPr>
            <p:ph idx="1"/>
          </p:nvPr>
        </p:nvSpPr>
        <p:spPr>
          <a:xfrm>
            <a:off x="818712" y="2275840"/>
            <a:ext cx="10554574" cy="4429760"/>
          </a:xfrm>
        </p:spPr>
        <p:txBody>
          <a:bodyPr>
            <a:normAutofit lnSpcReduction="10000"/>
          </a:bodyPr>
          <a:lstStyle/>
          <a:p>
            <a:pPr marL="0" indent="0">
              <a:buNone/>
            </a:pPr>
            <a:r>
              <a:rPr lang="en-US" dirty="0"/>
              <a:t>  9:30 AM 	Welcome &amp; Introductions</a:t>
            </a:r>
          </a:p>
          <a:p>
            <a:pPr marL="0" indent="0">
              <a:buNone/>
            </a:pPr>
            <a:r>
              <a:rPr lang="en-US" dirty="0"/>
              <a:t>10:00 AM	SESSION 1: Youth Systems Mapping in Coordinated Entry</a:t>
            </a:r>
          </a:p>
          <a:p>
            <a:pPr marL="0" indent="0">
              <a:buNone/>
            </a:pPr>
            <a:r>
              <a:rPr lang="en-US" dirty="0"/>
              <a:t>11:00 AM	Break</a:t>
            </a:r>
          </a:p>
          <a:p>
            <a:pPr marL="0" indent="0">
              <a:buNone/>
            </a:pPr>
            <a:r>
              <a:rPr lang="en-US" dirty="0"/>
              <a:t>11:15 AM	SESSION 2: Panel – Building Partnerships to Serve Survivors of Domestic Violence</a:t>
            </a:r>
          </a:p>
          <a:p>
            <a:pPr marL="0" indent="0">
              <a:buNone/>
            </a:pPr>
            <a:r>
              <a:rPr lang="en-US" dirty="0"/>
              <a:t>12:30 PM 	Lunch</a:t>
            </a:r>
          </a:p>
          <a:p>
            <a:pPr marL="0" indent="0">
              <a:buNone/>
            </a:pPr>
            <a:r>
              <a:rPr lang="en-US" dirty="0"/>
              <a:t>  1:15 PM 	</a:t>
            </a:r>
            <a:r>
              <a:rPr lang="en-US" dirty="0" err="1"/>
              <a:t>CoC</a:t>
            </a:r>
            <a:r>
              <a:rPr lang="en-US" dirty="0"/>
              <a:t> Roll Call &amp; Feedback Survey</a:t>
            </a:r>
          </a:p>
          <a:p>
            <a:pPr marL="0" indent="0">
              <a:buNone/>
            </a:pPr>
            <a:r>
              <a:rPr lang="en-US" dirty="0"/>
              <a:t>  1:30 PM 	HUD Updates</a:t>
            </a:r>
          </a:p>
          <a:p>
            <a:pPr marL="0" indent="0">
              <a:buNone/>
            </a:pPr>
            <a:r>
              <a:rPr lang="en-US" dirty="0"/>
              <a:t>  1:45 PM 	Session 3: Inspections: Housing Quality Standards, Lead-Based Paint &amp; 						Documentation</a:t>
            </a:r>
          </a:p>
          <a:p>
            <a:pPr marL="0" indent="0">
              <a:buNone/>
            </a:pPr>
            <a:r>
              <a:rPr lang="en-US" dirty="0"/>
              <a:t>  2:15 PM 	State Legislative and Funding Updates</a:t>
            </a:r>
          </a:p>
          <a:p>
            <a:pPr marL="0" indent="0">
              <a:buNone/>
            </a:pPr>
            <a:r>
              <a:rPr lang="en-US" dirty="0"/>
              <a:t>  2:30 PM 	SESSION 4: Preparing for New State Homelessness Funding</a:t>
            </a:r>
            <a:endParaRPr lang="en-US" dirty="0">
              <a:effectLst>
                <a:outerShdw blurRad="50800" dist="50800" dir="5400000" algn="ctr" rotWithShape="0">
                  <a:srgbClr val="000000">
                    <a:alpha val="0"/>
                  </a:srgbClr>
                </a:outerShdw>
              </a:effectLst>
            </a:endParaRPr>
          </a:p>
          <a:p>
            <a:pPr marL="0" indent="0">
              <a:buNone/>
            </a:pPr>
            <a:r>
              <a:rPr lang="en-US" dirty="0"/>
              <a:t>  3:00 PM 	Adjourn</a:t>
            </a:r>
          </a:p>
        </p:txBody>
      </p:sp>
    </p:spTree>
    <p:extLst>
      <p:ext uri="{BB962C8B-B14F-4D97-AF65-F5344CB8AC3E}">
        <p14:creationId xmlns:p14="http://schemas.microsoft.com/office/powerpoint/2010/main" val="2811015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4C98B2-0EB3-AD42-9309-08D38A8A6A12}"/>
              </a:ext>
            </a:extLst>
          </p:cNvPr>
          <p:cNvSpPr>
            <a:spLocks noGrp="1"/>
          </p:cNvSpPr>
          <p:nvPr>
            <p:ph type="title"/>
          </p:nvPr>
        </p:nvSpPr>
        <p:spPr>
          <a:xfrm>
            <a:off x="850985" y="1238502"/>
            <a:ext cx="5682550" cy="2645912"/>
          </a:xfrm>
        </p:spPr>
        <p:txBody>
          <a:bodyPr/>
          <a:lstStyle/>
          <a:p>
            <a:r>
              <a:rPr lang="en-US" sz="4400" dirty="0"/>
              <a:t>Building Partnerships to Serve Survivors of Domestic Violence</a:t>
            </a:r>
          </a:p>
        </p:txBody>
      </p:sp>
      <p:sp>
        <p:nvSpPr>
          <p:cNvPr id="4" name="Text Placeholder 3">
            <a:extLst>
              <a:ext uri="{FF2B5EF4-FFF2-40B4-BE49-F238E27FC236}">
                <a16:creationId xmlns:a16="http://schemas.microsoft.com/office/drawing/2014/main" xmlns="" id="{34CC430D-5B3E-A149-9EC7-6C97916BCE2B}"/>
              </a:ext>
            </a:extLst>
          </p:cNvPr>
          <p:cNvSpPr>
            <a:spLocks noGrp="1"/>
          </p:cNvSpPr>
          <p:nvPr>
            <p:ph type="body" sz="quarter" idx="16"/>
          </p:nvPr>
        </p:nvSpPr>
        <p:spPr>
          <a:xfrm>
            <a:off x="7049730" y="1081455"/>
            <a:ext cx="4334914" cy="5894531"/>
          </a:xfrm>
        </p:spPr>
        <p:txBody>
          <a:bodyPr>
            <a:normAutofit/>
          </a:bodyPr>
          <a:lstStyle/>
          <a:p>
            <a:r>
              <a:rPr lang="en-US" sz="2400" u="sng" dirty="0"/>
              <a:t>Panelists: </a:t>
            </a:r>
          </a:p>
          <a:p>
            <a:pPr marL="285750" indent="-285750">
              <a:buFont typeface="Arial" panose="020B0604020202020204" pitchFamily="34" charset="0"/>
              <a:buChar char="•"/>
            </a:pPr>
            <a:r>
              <a:rPr lang="en-US" sz="2400" b="1" dirty="0"/>
              <a:t>Paula Del </a:t>
            </a:r>
            <a:r>
              <a:rPr lang="en-US" sz="2400" b="1" dirty="0" err="1"/>
              <a:t>Pozo</a:t>
            </a:r>
            <a:r>
              <a:rPr lang="en-US" sz="2400" b="1" dirty="0"/>
              <a:t> </a:t>
            </a:r>
            <a:r>
              <a:rPr lang="en-US" sz="2400" dirty="0"/>
              <a:t>– Director of Residential Services at WEAVE</a:t>
            </a:r>
          </a:p>
          <a:p>
            <a:pPr marL="285750" indent="-285750">
              <a:buFont typeface="Arial" panose="020B0604020202020204" pitchFamily="34" charset="0"/>
              <a:buChar char="•"/>
            </a:pPr>
            <a:r>
              <a:rPr lang="en-US" sz="2400" b="1" dirty="0"/>
              <a:t>Tracy Lamb </a:t>
            </a:r>
            <a:r>
              <a:rPr lang="en-US" sz="2400" dirty="0"/>
              <a:t>– Executive Director at NEWS</a:t>
            </a:r>
          </a:p>
          <a:p>
            <a:pPr marL="285750" indent="-285750">
              <a:buFont typeface="Arial" panose="020B0604020202020204" pitchFamily="34" charset="0"/>
              <a:buChar char="•"/>
            </a:pPr>
            <a:r>
              <a:rPr lang="en-US" sz="2400" b="1" dirty="0"/>
              <a:t>Usha Ramachandran </a:t>
            </a:r>
            <a:r>
              <a:rPr lang="en-US" sz="2400" dirty="0"/>
              <a:t>– Residential Site Director at STAND!</a:t>
            </a:r>
          </a:p>
          <a:p>
            <a:pPr marL="285750" indent="-285750">
              <a:buFont typeface="Arial" panose="020B0604020202020204" pitchFamily="34" charset="0"/>
              <a:buChar char="•"/>
            </a:pPr>
            <a:r>
              <a:rPr lang="en-US" sz="2400" b="1" dirty="0" err="1"/>
              <a:t>Tristina</a:t>
            </a:r>
            <a:r>
              <a:rPr lang="en-US" sz="2400" b="1" dirty="0"/>
              <a:t> Stewart </a:t>
            </a:r>
            <a:r>
              <a:rPr lang="en-US" sz="2400" dirty="0"/>
              <a:t>– Coordinated Entry Manager at Sacramento Steps Forward</a:t>
            </a:r>
          </a:p>
          <a:p>
            <a:endParaRPr lang="en-US" dirty="0"/>
          </a:p>
        </p:txBody>
      </p:sp>
    </p:spTree>
    <p:extLst>
      <p:ext uri="{BB962C8B-B14F-4D97-AF65-F5344CB8AC3E}">
        <p14:creationId xmlns:p14="http://schemas.microsoft.com/office/powerpoint/2010/main" val="3077727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err="1"/>
              <a:t>CoC</a:t>
            </a:r>
            <a:r>
              <a:rPr lang="en-US" sz="5200" dirty="0"/>
              <a:t> Roll Call</a:t>
            </a:r>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30404212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a:t>HUD Updates</a:t>
            </a:r>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11985989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HUD Updates</a:t>
            </a:r>
          </a:p>
        </p:txBody>
      </p:sp>
      <p:sp>
        <p:nvSpPr>
          <p:cNvPr id="4" name="Text Placeholder 3"/>
          <p:cNvSpPr>
            <a:spLocks noGrp="1"/>
          </p:cNvSpPr>
          <p:nvPr>
            <p:ph type="body" sz="quarter" idx="16"/>
          </p:nvPr>
        </p:nvSpPr>
        <p:spPr/>
        <p:txBody>
          <a:bodyPr/>
          <a:lstStyle/>
          <a:p>
            <a:endParaRPr lang="en-US" dirty="0"/>
          </a:p>
          <a:p>
            <a:endParaRPr lang="en-US" dirty="0"/>
          </a:p>
          <a:p>
            <a:r>
              <a:rPr lang="en-US" sz="2400" u="sng" dirty="0"/>
              <a:t>Presenter</a:t>
            </a:r>
            <a:r>
              <a:rPr lang="en-US" sz="2400" dirty="0"/>
              <a:t>: </a:t>
            </a:r>
          </a:p>
          <a:p>
            <a:pPr marL="285750" indent="-285750">
              <a:buFont typeface="Arial" charset="0"/>
              <a:buChar char="•"/>
            </a:pPr>
            <a:r>
              <a:rPr lang="en-US" sz="2400" b="1" dirty="0"/>
              <a:t>Leticia Johnson </a:t>
            </a:r>
            <a:r>
              <a:rPr lang="en-US" sz="2400" dirty="0"/>
              <a:t>– Community Planning and Development Representative, HUD</a:t>
            </a:r>
          </a:p>
        </p:txBody>
      </p:sp>
    </p:spTree>
    <p:extLst>
      <p:ext uri="{BB962C8B-B14F-4D97-AF65-F5344CB8AC3E}">
        <p14:creationId xmlns:p14="http://schemas.microsoft.com/office/powerpoint/2010/main" val="1807454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a:t>Session Three:</a:t>
            </a:r>
            <a:br>
              <a:rPr lang="en-US" sz="5200" dirty="0"/>
            </a:br>
            <a:r>
              <a:rPr lang="en-US" sz="5400" dirty="0"/>
              <a:t>Inspections: Housing Quality Standards, Lead-Based Paint &amp; Documentation</a:t>
            </a:r>
            <a:endParaRPr lang="en-US" sz="5200" dirty="0"/>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3"/>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25844468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Housing Quality Standards Inspections</a:t>
            </a:r>
          </a:p>
        </p:txBody>
      </p:sp>
      <p:sp>
        <p:nvSpPr>
          <p:cNvPr id="3" name="Subtitle 2"/>
          <p:cNvSpPr>
            <a:spLocks noGrp="1"/>
          </p:cNvSpPr>
          <p:nvPr>
            <p:ph type="subTitle" idx="1"/>
          </p:nvPr>
        </p:nvSpPr>
        <p:spPr/>
        <p:txBody>
          <a:bodyPr/>
          <a:lstStyle/>
          <a:p>
            <a:r>
              <a:rPr lang="en-US" dirty="0"/>
              <a:t>Ensuring that </a:t>
            </a:r>
            <a:r>
              <a:rPr lang="en-US" dirty="0" err="1"/>
              <a:t>CoC</a:t>
            </a:r>
            <a:r>
              <a:rPr lang="en-US" dirty="0"/>
              <a:t>-Funded Housing Meets Federal Standards</a:t>
            </a:r>
          </a:p>
        </p:txBody>
      </p:sp>
    </p:spTree>
    <p:extLst>
      <p:ext uri="{BB962C8B-B14F-4D97-AF65-F5344CB8AC3E}">
        <p14:creationId xmlns:p14="http://schemas.microsoft.com/office/powerpoint/2010/main" val="35926960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dirty="0"/>
              <a:t>Agenda</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37938" y="2866390"/>
            <a:ext cx="2643065" cy="2679700"/>
          </a:xfrm>
        </p:spPr>
      </p:pic>
      <p:sp>
        <p:nvSpPr>
          <p:cNvPr id="5" name="Content Placeholder 4"/>
          <p:cNvSpPr>
            <a:spLocks noGrp="1"/>
          </p:cNvSpPr>
          <p:nvPr>
            <p:ph sz="half" idx="2"/>
          </p:nvPr>
        </p:nvSpPr>
        <p:spPr>
          <a:xfrm>
            <a:off x="5753685" y="2560320"/>
            <a:ext cx="5627077" cy="3291840"/>
          </a:xfrm>
        </p:spPr>
        <p:txBody>
          <a:bodyPr>
            <a:normAutofit/>
          </a:bodyPr>
          <a:lstStyle/>
          <a:p>
            <a:r>
              <a:rPr lang="en-US" dirty="0">
                <a:solidFill>
                  <a:schemeClr val="tx1"/>
                </a:solidFill>
              </a:rPr>
              <a:t>Background on HQS Requirements</a:t>
            </a:r>
          </a:p>
          <a:p>
            <a:r>
              <a:rPr lang="en-US" dirty="0">
                <a:solidFill>
                  <a:schemeClr val="tx1"/>
                </a:solidFill>
              </a:rPr>
              <a:t>Inspection Basics</a:t>
            </a:r>
          </a:p>
          <a:p>
            <a:r>
              <a:rPr lang="en-US" dirty="0">
                <a:solidFill>
                  <a:schemeClr val="tx1"/>
                </a:solidFill>
              </a:rPr>
              <a:t>Inspection Checklist: Items to Bring</a:t>
            </a:r>
          </a:p>
          <a:p>
            <a:r>
              <a:rPr lang="en-US" dirty="0">
                <a:solidFill>
                  <a:schemeClr val="tx1"/>
                </a:solidFill>
              </a:rPr>
              <a:t>Tips</a:t>
            </a:r>
          </a:p>
          <a:p>
            <a:r>
              <a:rPr lang="en-US" dirty="0">
                <a:solidFill>
                  <a:schemeClr val="tx1"/>
                </a:solidFill>
              </a:rPr>
              <a:t>QUIZ!</a:t>
            </a:r>
          </a:p>
          <a:p>
            <a:r>
              <a:rPr lang="en-US" dirty="0">
                <a:solidFill>
                  <a:schemeClr val="tx1"/>
                </a:solidFill>
              </a:rPr>
              <a:t>Question and Answer</a:t>
            </a:r>
          </a:p>
          <a:p>
            <a:endParaRPr lang="en-US" sz="2800" dirty="0"/>
          </a:p>
        </p:txBody>
      </p:sp>
    </p:spTree>
    <p:extLst>
      <p:ext uri="{BB962C8B-B14F-4D97-AF65-F5344CB8AC3E}">
        <p14:creationId xmlns:p14="http://schemas.microsoft.com/office/powerpoint/2010/main" val="649724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a:bodyPr>
          <a:lstStyle/>
          <a:p>
            <a:r>
              <a:rPr lang="en-US" dirty="0"/>
              <a:t>Why are HQS Inspections Important?</a:t>
            </a:r>
          </a:p>
        </p:txBody>
      </p:sp>
      <p:sp>
        <p:nvSpPr>
          <p:cNvPr id="3" name="Content Placeholder 2"/>
          <p:cNvSpPr>
            <a:spLocks noGrp="1"/>
          </p:cNvSpPr>
          <p:nvPr>
            <p:ph idx="1"/>
          </p:nvPr>
        </p:nvSpPr>
        <p:spPr>
          <a:xfrm>
            <a:off x="1295401" y="2556932"/>
            <a:ext cx="7117079" cy="3318936"/>
          </a:xfrm>
        </p:spPr>
        <p:txBody>
          <a:bodyPr>
            <a:normAutofit/>
          </a:bodyPr>
          <a:lstStyle/>
          <a:p>
            <a:r>
              <a:rPr lang="en-US" dirty="0"/>
              <a:t>Ensures safe, suitable homes regardless of income</a:t>
            </a:r>
          </a:p>
          <a:p>
            <a:r>
              <a:rPr lang="en-US" dirty="0"/>
              <a:t>HQS inspections incentivize better housing stock</a:t>
            </a:r>
          </a:p>
          <a:p>
            <a:r>
              <a:rPr lang="en-US" dirty="0"/>
              <a:t>Inadequate housing is a public health issue</a:t>
            </a:r>
          </a:p>
          <a:p>
            <a:r>
              <a:rPr lang="en-US" dirty="0"/>
              <a:t>Ensure housing quality is standardized across environments and housing types</a:t>
            </a:r>
          </a:p>
          <a:p>
            <a:r>
              <a:rPr lang="en-US" b="1" dirty="0"/>
              <a:t>REMEMBER:  These standards are a FLOOR, not a ceiling!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0" y="3683392"/>
            <a:ext cx="2950158" cy="2069514"/>
          </a:xfrm>
          <a:prstGeom prst="rect">
            <a:avLst/>
          </a:prstGeom>
        </p:spPr>
      </p:pic>
    </p:spTree>
    <p:extLst>
      <p:ext uri="{BB962C8B-B14F-4D97-AF65-F5344CB8AC3E}">
        <p14:creationId xmlns:p14="http://schemas.microsoft.com/office/powerpoint/2010/main" val="35871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US" dirty="0"/>
              <a:t>Background on HQS Requirements: </a:t>
            </a:r>
            <a:br>
              <a:rPr lang="en-US" dirty="0"/>
            </a:br>
            <a:r>
              <a:rPr lang="en-US" dirty="0"/>
              <a:t>CoC Program Interim Rule</a:t>
            </a:r>
          </a:p>
        </p:txBody>
      </p:sp>
      <p:sp>
        <p:nvSpPr>
          <p:cNvPr id="3" name="Content Placeholder 2"/>
          <p:cNvSpPr>
            <a:spLocks noGrp="1"/>
          </p:cNvSpPr>
          <p:nvPr>
            <p:ph idx="1"/>
          </p:nvPr>
        </p:nvSpPr>
        <p:spPr>
          <a:xfrm>
            <a:off x="948266" y="2556932"/>
            <a:ext cx="10329333" cy="3691468"/>
          </a:xfrm>
        </p:spPr>
        <p:txBody>
          <a:bodyPr>
            <a:noAutofit/>
          </a:bodyPr>
          <a:lstStyle/>
          <a:p>
            <a:pPr marL="457200" lvl="1" indent="0">
              <a:buNone/>
            </a:pPr>
            <a:r>
              <a:rPr lang="en-US" dirty="0">
                <a:solidFill>
                  <a:schemeClr val="tx1"/>
                </a:solidFill>
              </a:rPr>
              <a:t>The CoC Interim Rule tells us:</a:t>
            </a:r>
          </a:p>
          <a:p>
            <a:pPr lvl="1"/>
            <a:r>
              <a:rPr lang="en-US" sz="2100" u="sng" dirty="0">
                <a:solidFill>
                  <a:schemeClr val="tx1"/>
                </a:solidFill>
              </a:rPr>
              <a:t>What must be inspected:</a:t>
            </a:r>
            <a:r>
              <a:rPr lang="en-US" sz="2100" dirty="0">
                <a:solidFill>
                  <a:schemeClr val="tx1"/>
                </a:solidFill>
              </a:rPr>
              <a:t> All units receiving </a:t>
            </a:r>
            <a:r>
              <a:rPr lang="en-US" sz="2100" dirty="0" err="1">
                <a:solidFill>
                  <a:schemeClr val="tx1"/>
                </a:solidFill>
              </a:rPr>
              <a:t>CoC</a:t>
            </a:r>
            <a:r>
              <a:rPr lang="en-US" sz="2100" dirty="0">
                <a:solidFill>
                  <a:schemeClr val="tx1"/>
                </a:solidFill>
              </a:rPr>
              <a:t> </a:t>
            </a:r>
            <a:r>
              <a:rPr lang="en-US" sz="2100" b="1" dirty="0">
                <a:solidFill>
                  <a:schemeClr val="tx1"/>
                </a:solidFill>
              </a:rPr>
              <a:t>leasing</a:t>
            </a:r>
            <a:r>
              <a:rPr lang="en-US" sz="2100" dirty="0">
                <a:solidFill>
                  <a:schemeClr val="tx1"/>
                </a:solidFill>
              </a:rPr>
              <a:t> dollars and </a:t>
            </a:r>
            <a:r>
              <a:rPr lang="en-US" sz="2100" b="1" dirty="0">
                <a:solidFill>
                  <a:schemeClr val="tx1"/>
                </a:solidFill>
              </a:rPr>
              <a:t>rental assistance </a:t>
            </a:r>
          </a:p>
          <a:p>
            <a:pPr lvl="2"/>
            <a:r>
              <a:rPr lang="en-US" dirty="0">
                <a:solidFill>
                  <a:schemeClr val="tx1"/>
                </a:solidFill>
              </a:rPr>
              <a:t>You can use rental assistance funds to cover costs directly related to carrying out HQS inspections.</a:t>
            </a:r>
          </a:p>
          <a:p>
            <a:pPr lvl="2"/>
            <a:r>
              <a:rPr lang="en-US" dirty="0">
                <a:solidFill>
                  <a:schemeClr val="tx1"/>
                </a:solidFill>
              </a:rPr>
              <a:t>If you have a transportation line item in supportive services, you can use that to pay for the mileage allowance for traveling to and from an HQS inspection</a:t>
            </a:r>
          </a:p>
          <a:p>
            <a:pPr lvl="1">
              <a:buFont typeface="Arial" panose="020B0604020202020204" pitchFamily="34" charset="0"/>
              <a:buChar char="•"/>
            </a:pPr>
            <a:r>
              <a:rPr lang="en-US" sz="2100" u="sng" dirty="0">
                <a:solidFill>
                  <a:schemeClr val="tx1"/>
                </a:solidFill>
              </a:rPr>
              <a:t>When units must be inspected:</a:t>
            </a:r>
            <a:r>
              <a:rPr lang="en-US" sz="2100" dirty="0">
                <a:solidFill>
                  <a:schemeClr val="tx1"/>
                </a:solidFill>
              </a:rPr>
              <a:t> Prior to move-in and annually thereafter</a:t>
            </a:r>
          </a:p>
          <a:p>
            <a:pPr lvl="2"/>
            <a:r>
              <a:rPr lang="en-US" sz="2000" dirty="0">
                <a:solidFill>
                  <a:schemeClr val="tx1"/>
                </a:solidFill>
              </a:rPr>
              <a:t>Owners must correct deficiencies within 30 days to continue receiving payment</a:t>
            </a:r>
          </a:p>
          <a:p>
            <a:pPr marL="914400" lvl="2" indent="0">
              <a:buNone/>
            </a:pPr>
            <a:r>
              <a:rPr lang="en-US" b="1" u="sng" dirty="0">
                <a:solidFill>
                  <a:srgbClr val="000000"/>
                </a:solidFill>
              </a:rPr>
              <a:t>These requirements are CRITICAL </a:t>
            </a:r>
            <a:r>
              <a:rPr lang="mr-IN" b="1" u="sng" dirty="0">
                <a:solidFill>
                  <a:srgbClr val="000000"/>
                </a:solidFill>
              </a:rPr>
              <a:t>–</a:t>
            </a:r>
            <a:r>
              <a:rPr lang="en-US" b="1" u="sng" dirty="0">
                <a:solidFill>
                  <a:srgbClr val="000000"/>
                </a:solidFill>
              </a:rPr>
              <a:t> programs can lose funding if not in compliance!!!</a:t>
            </a:r>
          </a:p>
        </p:txBody>
      </p:sp>
    </p:spTree>
    <p:extLst>
      <p:ext uri="{BB962C8B-B14F-4D97-AF65-F5344CB8AC3E}">
        <p14:creationId xmlns:p14="http://schemas.microsoft.com/office/powerpoint/2010/main" val="1463204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US" dirty="0"/>
              <a:t>CoC Program Interim Rule </a:t>
            </a:r>
            <a:br>
              <a:rPr lang="en-US" dirty="0"/>
            </a:br>
            <a:r>
              <a:rPr lang="en-US" dirty="0"/>
              <a:t>Recordkeeping Requirements</a:t>
            </a:r>
          </a:p>
        </p:txBody>
      </p:sp>
      <p:sp>
        <p:nvSpPr>
          <p:cNvPr id="3" name="Content Placeholder 2"/>
          <p:cNvSpPr>
            <a:spLocks noGrp="1"/>
          </p:cNvSpPr>
          <p:nvPr>
            <p:ph idx="1"/>
          </p:nvPr>
        </p:nvSpPr>
        <p:spPr>
          <a:xfrm>
            <a:off x="660401" y="2556932"/>
            <a:ext cx="10854266" cy="3554308"/>
          </a:xfrm>
        </p:spPr>
        <p:txBody>
          <a:bodyPr>
            <a:normAutofit fontScale="40000" lnSpcReduction="20000"/>
          </a:bodyPr>
          <a:lstStyle/>
          <a:p>
            <a:pPr lvl="1">
              <a:buFont typeface="Arial" panose="020B0604020202020204" pitchFamily="34" charset="0"/>
              <a:buChar char="•"/>
            </a:pPr>
            <a:r>
              <a:rPr lang="en-US" sz="3400" b="1" dirty="0">
                <a:latin typeface="+mj-lt"/>
              </a:rPr>
              <a:t>Programs MUST maintain HQS inspections records for </a:t>
            </a:r>
            <a:r>
              <a:rPr lang="en-US" sz="3400" b="1" u="sng" dirty="0">
                <a:latin typeface="+mj-lt"/>
              </a:rPr>
              <a:t>5 years</a:t>
            </a:r>
            <a:r>
              <a:rPr lang="en-US" sz="3400" b="1" dirty="0">
                <a:latin typeface="+mj-lt"/>
              </a:rPr>
              <a:t> to demonstrate compliance  (USE THE HUD CHECKLIST!)</a:t>
            </a:r>
          </a:p>
          <a:p>
            <a:pPr lvl="1">
              <a:buFont typeface="Arial" panose="020B0604020202020204" pitchFamily="34" charset="0"/>
              <a:buChar char="•"/>
            </a:pPr>
            <a:r>
              <a:rPr lang="en-US" sz="3400" b="1" dirty="0">
                <a:latin typeface="+mj-lt"/>
              </a:rPr>
              <a:t>Program MUST maintain documentation that proves a client was given the Lead Based Paint (LBP) Pamphlet </a:t>
            </a:r>
          </a:p>
          <a:p>
            <a:pPr marL="457200" lvl="1" indent="0">
              <a:buNone/>
            </a:pPr>
            <a:r>
              <a:rPr lang="en-US" sz="3400" b="1" dirty="0">
                <a:latin typeface="+mj-lt"/>
              </a:rPr>
              <a:t>	</a:t>
            </a:r>
            <a:r>
              <a:rPr lang="en-US" sz="3400" dirty="0">
                <a:latin typeface="+mj-lt"/>
              </a:rPr>
              <a:t>Acceptable LBP receipt documentation: </a:t>
            </a:r>
          </a:p>
          <a:p>
            <a:pPr marL="1771650" lvl="3" indent="-514350">
              <a:buFont typeface="+mj-lt"/>
              <a:buAutoNum type="arabicPeriod"/>
            </a:pPr>
            <a:r>
              <a:rPr lang="en-US" sz="3400" dirty="0">
                <a:latin typeface="+mj-lt"/>
              </a:rPr>
              <a:t>Client signs a letter certifying they received the LBP Pamphlet</a:t>
            </a:r>
          </a:p>
          <a:p>
            <a:pPr marL="1771650" lvl="3" indent="-514350">
              <a:buFont typeface="+mj-lt"/>
              <a:buAutoNum type="arabicPeriod"/>
            </a:pPr>
            <a:r>
              <a:rPr lang="en-US" sz="3400" dirty="0">
                <a:latin typeface="+mj-lt"/>
              </a:rPr>
              <a:t>Copy of client signature on the front page of the LBP Pamphlet demonstrating receipt</a:t>
            </a:r>
          </a:p>
          <a:p>
            <a:pPr marL="457200" lvl="1" indent="0">
              <a:buNone/>
            </a:pPr>
            <a:endParaRPr lang="en-US" sz="3400" b="1" dirty="0">
              <a:latin typeface="+mj-lt"/>
            </a:endParaRPr>
          </a:p>
          <a:p>
            <a:pPr marL="457200" lvl="1" indent="0">
              <a:buNone/>
            </a:pPr>
            <a:r>
              <a:rPr lang="en-US" sz="3400" b="1" dirty="0"/>
              <a:t>THESE ARE COMMON MONITORING FINDINGS! </a:t>
            </a:r>
            <a:r>
              <a:rPr lang="en-US" sz="3400" dirty="0">
                <a:latin typeface="+mj-lt"/>
              </a:rPr>
              <a:t>If you can’t prove you conducted these inspections, they didn’t happen!</a:t>
            </a:r>
          </a:p>
          <a:p>
            <a:pPr marL="457200" lvl="1" indent="0">
              <a:buNone/>
            </a:pPr>
            <a:endParaRPr lang="en-US" sz="3400" b="1" dirty="0">
              <a:latin typeface="+mj-lt"/>
            </a:endParaRPr>
          </a:p>
          <a:p>
            <a:pPr marL="457200" lvl="1" indent="0">
              <a:buNone/>
            </a:pPr>
            <a:r>
              <a:rPr lang="en-US" sz="3400" b="1" dirty="0">
                <a:latin typeface="+mj-lt"/>
              </a:rPr>
              <a:t>BEST PRACTICES</a:t>
            </a:r>
          </a:p>
          <a:p>
            <a:pPr lvl="1"/>
            <a:r>
              <a:rPr lang="en-US" sz="3400" b="1" dirty="0">
                <a:latin typeface="+mj-lt"/>
              </a:rPr>
              <a:t> </a:t>
            </a:r>
            <a:r>
              <a:rPr lang="en-US" sz="3400" dirty="0">
                <a:latin typeface="+mj-lt"/>
              </a:rPr>
              <a:t>Keep proof of HQS Inspection and receipt of LBP Pamphlet together in each client file</a:t>
            </a:r>
          </a:p>
          <a:p>
            <a:pPr lvl="1"/>
            <a:r>
              <a:rPr lang="en-US" sz="3400" dirty="0">
                <a:latin typeface="+mj-lt"/>
              </a:rPr>
              <a:t>Maintain lead-paint inspection records indefinitely to show due diligence if issue arises</a:t>
            </a:r>
          </a:p>
          <a:p>
            <a:pPr lvl="1"/>
            <a:endParaRPr lang="en-US" sz="2400" b="1" dirty="0"/>
          </a:p>
        </p:txBody>
      </p:sp>
    </p:spTree>
    <p:extLst>
      <p:ext uri="{BB962C8B-B14F-4D97-AF65-F5344CB8AC3E}">
        <p14:creationId xmlns:p14="http://schemas.microsoft.com/office/powerpoint/2010/main" val="1451050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p:txBody>
          <a:bodyPr/>
          <a:lstStyle/>
          <a:p>
            <a:pPr algn="l"/>
            <a:r>
              <a:rPr lang="en-US" sz="5200" dirty="0"/>
              <a:t>Session One:</a:t>
            </a:r>
            <a:br>
              <a:rPr lang="en-US" sz="5200" dirty="0"/>
            </a:br>
            <a:r>
              <a:rPr lang="en-US" sz="5400" dirty="0"/>
              <a:t>Youth Homelessness &amp; System Mapping</a:t>
            </a:r>
            <a:endParaRPr lang="en-US" sz="5200" dirty="0"/>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3"/>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3828523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US" dirty="0"/>
              <a:t>Background on HQS Requirements: </a:t>
            </a:r>
            <a:br>
              <a:rPr lang="en-US" dirty="0"/>
            </a:br>
            <a:r>
              <a:rPr lang="en-US" dirty="0"/>
              <a:t>Other Regulations</a:t>
            </a:r>
          </a:p>
        </p:txBody>
      </p:sp>
      <p:sp>
        <p:nvSpPr>
          <p:cNvPr id="3" name="Content Placeholder 2"/>
          <p:cNvSpPr>
            <a:spLocks noGrp="1"/>
          </p:cNvSpPr>
          <p:nvPr>
            <p:ph idx="1"/>
          </p:nvPr>
        </p:nvSpPr>
        <p:spPr>
          <a:xfrm>
            <a:off x="857250" y="2556932"/>
            <a:ext cx="6978455" cy="3318936"/>
          </a:xfrm>
        </p:spPr>
        <p:txBody>
          <a:bodyPr>
            <a:normAutofit lnSpcReduction="10000"/>
          </a:bodyPr>
          <a:lstStyle/>
          <a:p>
            <a:pPr lvl="1"/>
            <a:r>
              <a:rPr lang="en-US" sz="2400" dirty="0"/>
              <a:t>CoC Interim Rule incorporates HQS that apply to HUD’s Housing Choice Voucher Program</a:t>
            </a:r>
          </a:p>
          <a:p>
            <a:pPr lvl="1"/>
            <a:r>
              <a:rPr lang="en-US" sz="2400" dirty="0"/>
              <a:t>HQS regulations are vague and general</a:t>
            </a:r>
          </a:p>
          <a:p>
            <a:pPr lvl="2"/>
            <a:r>
              <a:rPr lang="en-US" sz="2200" dirty="0"/>
              <a:t>Not updated since created in 1974</a:t>
            </a:r>
          </a:p>
          <a:p>
            <a:pPr lvl="1"/>
            <a:r>
              <a:rPr lang="en-US" sz="2400" dirty="0"/>
              <a:t>To fill in the blanks, look to:</a:t>
            </a:r>
          </a:p>
          <a:p>
            <a:pPr lvl="2"/>
            <a:r>
              <a:rPr lang="en-US" sz="2400" dirty="0"/>
              <a:t>Local and State laws and codes </a:t>
            </a:r>
            <a:endParaRPr lang="en-US" sz="2400" b="1" dirty="0">
              <a:solidFill>
                <a:srgbClr val="FF0000"/>
              </a:solidFill>
            </a:endParaRPr>
          </a:p>
          <a:p>
            <a:pPr lvl="2"/>
            <a:r>
              <a:rPr lang="en-US" sz="2400" dirty="0">
                <a:solidFill>
                  <a:schemeClr val="tx1"/>
                </a:solidFill>
              </a:rPr>
              <a:t>Housing Authority Administrative Plan</a:t>
            </a:r>
          </a:p>
          <a:p>
            <a:pPr lvl="1"/>
            <a:endParaRPr lang="en-US" dirty="0"/>
          </a:p>
        </p:txBody>
      </p:sp>
      <p:pic>
        <p:nvPicPr>
          <p:cNvPr id="5" name="Picture 4"/>
          <p:cNvPicPr>
            <a:picLocks noChangeAspect="1"/>
          </p:cNvPicPr>
          <p:nvPr/>
        </p:nvPicPr>
        <p:blipFill>
          <a:blip r:embed="rId3"/>
          <a:stretch>
            <a:fillRect/>
          </a:stretch>
        </p:blipFill>
        <p:spPr>
          <a:xfrm>
            <a:off x="8071729" y="2839720"/>
            <a:ext cx="3239247" cy="2753360"/>
          </a:xfrm>
          <a:prstGeom prst="rect">
            <a:avLst/>
          </a:prstGeom>
        </p:spPr>
      </p:pic>
    </p:spTree>
    <p:extLst>
      <p:ext uri="{BB962C8B-B14F-4D97-AF65-F5344CB8AC3E}">
        <p14:creationId xmlns:p14="http://schemas.microsoft.com/office/powerpoint/2010/main" val="3476173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a:bodyPr>
          <a:lstStyle/>
          <a:p>
            <a:r>
              <a:rPr lang="en-US" dirty="0"/>
              <a:t>Other Regulations (cont.)</a:t>
            </a:r>
          </a:p>
        </p:txBody>
      </p:sp>
      <p:sp>
        <p:nvSpPr>
          <p:cNvPr id="3" name="Content Placeholder 2"/>
          <p:cNvSpPr>
            <a:spLocks noGrp="1"/>
          </p:cNvSpPr>
          <p:nvPr>
            <p:ph idx="1"/>
          </p:nvPr>
        </p:nvSpPr>
        <p:spPr>
          <a:xfrm>
            <a:off x="857250" y="2556932"/>
            <a:ext cx="9829800" cy="3318936"/>
          </a:xfrm>
        </p:spPr>
        <p:txBody>
          <a:bodyPr>
            <a:normAutofit lnSpcReduction="10000"/>
          </a:bodyPr>
          <a:lstStyle/>
          <a:p>
            <a:pPr marL="0" marR="0" lvl="1" indent="0" defTabSz="914400" eaLnBrk="1" fontAlgn="auto" latinLnBrk="0" hangingPunct="1">
              <a:lnSpc>
                <a:spcPct val="100000"/>
              </a:lnSpc>
              <a:spcBef>
                <a:spcPts val="0"/>
              </a:spcBef>
              <a:spcAft>
                <a:spcPts val="0"/>
              </a:spcAft>
              <a:buClrTx/>
              <a:buSzTx/>
              <a:buFontTx/>
              <a:buNone/>
              <a:tabLst/>
              <a:defRPr/>
            </a:pPr>
            <a:r>
              <a:rPr lang="en-US" sz="2400" dirty="0"/>
              <a:t>Know what your local laws say about:</a:t>
            </a:r>
          </a:p>
          <a:p>
            <a:pPr marL="0" marR="0" lvl="1" indent="0" defTabSz="914400" eaLnBrk="1" fontAlgn="auto" latinLnBrk="0" hangingPunct="1">
              <a:lnSpc>
                <a:spcPct val="100000"/>
              </a:lnSpc>
              <a:spcBef>
                <a:spcPts val="0"/>
              </a:spcBef>
              <a:spcAft>
                <a:spcPts val="0"/>
              </a:spcAft>
              <a:buClrTx/>
              <a:buSzTx/>
              <a:buFontTx/>
              <a:buNone/>
              <a:tabLst/>
              <a:defRPr/>
            </a:pPr>
            <a:endParaRPr lang="en-US" sz="2400" dirty="0"/>
          </a:p>
          <a:p>
            <a:pPr marL="342900" lvl="1" indent="-342900" defTabSz="914400">
              <a:spcBef>
                <a:spcPts val="0"/>
              </a:spcBef>
              <a:spcAft>
                <a:spcPts val="0"/>
              </a:spcAft>
              <a:buClrTx/>
              <a:buSzTx/>
            </a:pPr>
            <a:r>
              <a:rPr lang="en-US" sz="2400" dirty="0"/>
              <a:t>Lead paint hazards</a:t>
            </a:r>
          </a:p>
          <a:p>
            <a:pPr marL="342900" lvl="1" indent="-342900" defTabSz="914400">
              <a:spcBef>
                <a:spcPts val="0"/>
              </a:spcBef>
              <a:spcAft>
                <a:spcPts val="0"/>
              </a:spcAft>
              <a:buClrTx/>
              <a:buSzTx/>
            </a:pPr>
            <a:r>
              <a:rPr lang="en-US" sz="2400" dirty="0"/>
              <a:t>Fire codes</a:t>
            </a:r>
          </a:p>
          <a:p>
            <a:pPr marL="342900" lvl="1" indent="-342900" defTabSz="914400">
              <a:spcBef>
                <a:spcPts val="0"/>
              </a:spcBef>
              <a:spcAft>
                <a:spcPts val="0"/>
              </a:spcAft>
              <a:buClrTx/>
              <a:buSzTx/>
            </a:pPr>
            <a:r>
              <a:rPr lang="en-US" sz="2400" dirty="0"/>
              <a:t>Carbon monoxide detector requirements</a:t>
            </a:r>
          </a:p>
          <a:p>
            <a:pPr marL="342900" lvl="1" indent="-342900" defTabSz="914400">
              <a:spcBef>
                <a:spcPts val="0"/>
              </a:spcBef>
              <a:spcAft>
                <a:spcPts val="0"/>
              </a:spcAft>
              <a:buClrTx/>
              <a:buSzTx/>
            </a:pPr>
            <a:r>
              <a:rPr lang="en-US" sz="2400" dirty="0"/>
              <a:t>Water and air temperature standards</a:t>
            </a:r>
          </a:p>
          <a:p>
            <a:pPr marL="342900" lvl="1" indent="-342900" defTabSz="914400">
              <a:spcBef>
                <a:spcPts val="0"/>
              </a:spcBef>
              <a:spcAft>
                <a:spcPts val="0"/>
              </a:spcAft>
              <a:buClrTx/>
              <a:buSzTx/>
            </a:pPr>
            <a:endParaRPr lang="en-US" sz="2400" dirty="0"/>
          </a:p>
          <a:p>
            <a:pPr marL="0" lvl="1" indent="0" defTabSz="914400">
              <a:spcBef>
                <a:spcPts val="0"/>
              </a:spcBef>
              <a:spcAft>
                <a:spcPts val="0"/>
              </a:spcAft>
              <a:buClrTx/>
              <a:buSzTx/>
              <a:buNone/>
            </a:pPr>
            <a:r>
              <a:rPr lang="en-US" sz="2400" b="1" dirty="0"/>
              <a:t>*Where there is a discrepancy between local laws and HQS that have to do with safety, use whichever is the stricter requirement*</a:t>
            </a:r>
          </a:p>
        </p:txBody>
      </p:sp>
    </p:spTree>
    <p:extLst>
      <p:ext uri="{BB962C8B-B14F-4D97-AF65-F5344CB8AC3E}">
        <p14:creationId xmlns:p14="http://schemas.microsoft.com/office/powerpoint/2010/main" val="20194398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fontScale="90000"/>
          </a:bodyPr>
          <a:lstStyle/>
          <a:p>
            <a:r>
              <a:rPr lang="en-US" dirty="0"/>
              <a:t>You Try It! </a:t>
            </a:r>
            <a:br>
              <a:rPr lang="en-US" dirty="0"/>
            </a:br>
            <a:r>
              <a:rPr lang="en-US" dirty="0"/>
              <a:t>CoC Interim Rule and Other Regulations</a:t>
            </a:r>
          </a:p>
        </p:txBody>
      </p:sp>
      <p:sp>
        <p:nvSpPr>
          <p:cNvPr id="3" name="Content Placeholder 2"/>
          <p:cNvSpPr>
            <a:spLocks noGrp="1"/>
          </p:cNvSpPr>
          <p:nvPr>
            <p:ph idx="1"/>
          </p:nvPr>
        </p:nvSpPr>
        <p:spPr>
          <a:xfrm>
            <a:off x="1295401" y="2556932"/>
            <a:ext cx="6554371" cy="3318936"/>
          </a:xfrm>
        </p:spPr>
        <p:txBody>
          <a:bodyPr>
            <a:noAutofit/>
          </a:bodyPr>
          <a:lstStyle/>
          <a:p>
            <a:endParaRPr lang="en-US" dirty="0"/>
          </a:p>
          <a:p>
            <a:endParaRPr lang="en-US" dirty="0"/>
          </a:p>
        </p:txBody>
      </p:sp>
      <p:sp>
        <p:nvSpPr>
          <p:cNvPr id="4" name="TextBox 3"/>
          <p:cNvSpPr txBox="1"/>
          <p:nvPr/>
        </p:nvSpPr>
        <p:spPr>
          <a:xfrm>
            <a:off x="3720684" y="3221603"/>
            <a:ext cx="4529138"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The HQS inspection checklist doesn’t provide information about where the smoke detector needs to be located.  What do you do?</a:t>
            </a:r>
          </a:p>
        </p:txBody>
      </p:sp>
    </p:spTree>
    <p:extLst>
      <p:ext uri="{BB962C8B-B14F-4D97-AF65-F5344CB8AC3E}">
        <p14:creationId xmlns:p14="http://schemas.microsoft.com/office/powerpoint/2010/main" val="696481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a:bodyPr>
          <a:lstStyle/>
          <a:p>
            <a:r>
              <a:rPr lang="en-US" dirty="0"/>
              <a:t>Discretion and Tenant Preference</a:t>
            </a:r>
          </a:p>
        </p:txBody>
      </p:sp>
      <p:sp>
        <p:nvSpPr>
          <p:cNvPr id="3" name="Content Placeholder 2"/>
          <p:cNvSpPr>
            <a:spLocks noGrp="1"/>
          </p:cNvSpPr>
          <p:nvPr>
            <p:ph idx="1"/>
          </p:nvPr>
        </p:nvSpPr>
        <p:spPr>
          <a:xfrm>
            <a:off x="1295401" y="2556932"/>
            <a:ext cx="6129002" cy="3318936"/>
          </a:xfrm>
        </p:spPr>
        <p:txBody>
          <a:bodyPr>
            <a:noAutofit/>
          </a:bodyPr>
          <a:lstStyle/>
          <a:p>
            <a:r>
              <a:rPr lang="en-US" sz="2600" dirty="0"/>
              <a:t>HQ standards are general</a:t>
            </a:r>
          </a:p>
          <a:p>
            <a:r>
              <a:rPr lang="en-US" sz="2600" dirty="0"/>
              <a:t>Decisions are often based on YOUR judgment</a:t>
            </a:r>
          </a:p>
          <a:p>
            <a:r>
              <a:rPr lang="en-US" sz="2600" dirty="0"/>
              <a:t>BUT</a:t>
            </a:r>
            <a:r>
              <a:rPr lang="mr-IN" sz="2600" dirty="0"/>
              <a:t>…</a:t>
            </a:r>
            <a:r>
              <a:rPr lang="en-US" sz="2600" dirty="0"/>
              <a:t>. Tenant preference rules if not a safety issue</a:t>
            </a:r>
          </a:p>
          <a:p>
            <a:r>
              <a:rPr lang="en-US" sz="2600" dirty="0"/>
              <a:t>HUD may be able to provide a waiver in some situations</a:t>
            </a:r>
          </a:p>
          <a:p>
            <a:endParaRPr lang="en-US" sz="2600" dirty="0"/>
          </a:p>
          <a:p>
            <a:endParaRPr lang="en-US" sz="2600" dirty="0"/>
          </a:p>
          <a:p>
            <a:endParaRPr lang="en-US" sz="2600" dirty="0"/>
          </a:p>
        </p:txBody>
      </p:sp>
      <p:sp>
        <p:nvSpPr>
          <p:cNvPr id="4" name="TextBox 3"/>
          <p:cNvSpPr txBox="1"/>
          <p:nvPr/>
        </p:nvSpPr>
        <p:spPr>
          <a:xfrm>
            <a:off x="7563960" y="2556932"/>
            <a:ext cx="3056286" cy="3108544"/>
          </a:xfrm>
          <a:prstGeom prst="rect">
            <a:avLst/>
          </a:prstGeom>
          <a:gradFill flip="none" rotWithShape="1">
            <a:gsLst>
              <a:gs pos="0">
                <a:schemeClr val="accent2">
                  <a:lumMod val="60000"/>
                  <a:lumOff val="40000"/>
                </a:schemeClr>
              </a:gs>
              <a:gs pos="100000">
                <a:srgbClr val="FFFFFF"/>
              </a:gs>
            </a:gsLst>
            <a:path path="circle">
              <a:fillToRect l="100000" t="100000"/>
            </a:path>
            <a:tileRect r="-100000" b="-100000"/>
          </a:gradFill>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1430"/>
                <a:solidFill>
                  <a:srgbClr val="000000"/>
                </a:solidFill>
                <a:effectLst/>
                <a:uLnTx/>
                <a:uFillTx/>
                <a:latin typeface="Garamond"/>
                <a:ea typeface="+mn-ea"/>
                <a:cs typeface="Chalkboard"/>
              </a:rPr>
              <a:t>IS IT</a:t>
            </a:r>
            <a:r>
              <a:rPr kumimoji="0" lang="mr-IN" sz="2800" b="1" i="0" u="none" strike="noStrike" kern="1200" cap="none" spc="50" normalizeH="0" baseline="0" noProof="0" dirty="0">
                <a:ln w="11430"/>
                <a:solidFill>
                  <a:srgbClr val="000000"/>
                </a:solidFill>
                <a:effectLst/>
                <a:uLnTx/>
                <a:uFillTx/>
                <a:latin typeface="Garamond"/>
                <a:ea typeface="+mn-ea"/>
                <a:cs typeface="Chalkboard"/>
              </a:rPr>
              <a:t>…</a:t>
            </a:r>
            <a:r>
              <a:rPr kumimoji="0" lang="en-US" sz="2800" b="1" i="0" u="none" strike="noStrike" kern="1200" cap="none" spc="50" normalizeH="0" baseline="0" noProof="0" dirty="0">
                <a:ln w="11430"/>
                <a:solidFill>
                  <a:srgbClr val="000000"/>
                </a:solidFill>
                <a:effectLst/>
                <a:uLnTx/>
                <a:uFillTx/>
                <a:latin typeface="Garamond"/>
                <a:ea typeface="+mn-ea"/>
                <a:cs typeface="Chalkboard"/>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50" normalizeH="0" baseline="0" noProof="0" dirty="0">
              <a:ln w="11430"/>
              <a:solidFill>
                <a:srgbClr val="000000"/>
              </a:solidFill>
              <a:effectLst/>
              <a:uLnTx/>
              <a:uFillTx/>
              <a:latin typeface="Garamond"/>
              <a:ea typeface="+mn-ea"/>
              <a:cs typeface="Chalkboard"/>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1430"/>
                <a:solidFill>
                  <a:srgbClr val="000000"/>
                </a:solidFill>
                <a:effectLst/>
                <a:uLnTx/>
                <a:uFillTx/>
                <a:latin typeface="Garamond"/>
                <a:ea typeface="+mn-ea"/>
                <a:cs typeface="Chalkboard"/>
              </a:rPr>
              <a:t>SAFE?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50" normalizeH="0" baseline="0" noProof="0" dirty="0">
              <a:ln w="11430"/>
              <a:solidFill>
                <a:srgbClr val="000000"/>
              </a:solidFill>
              <a:effectLst/>
              <a:uLnTx/>
              <a:uFillTx/>
              <a:latin typeface="Garamond"/>
              <a:ea typeface="+mn-ea"/>
              <a:cs typeface="Chalkboard"/>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1430"/>
                <a:solidFill>
                  <a:srgbClr val="000000"/>
                </a:solidFill>
                <a:effectLst/>
                <a:uLnTx/>
                <a:uFillTx/>
                <a:latin typeface="Garamond"/>
                <a:ea typeface="+mn-ea"/>
                <a:cs typeface="Chalkboard"/>
              </a:rPr>
              <a:t>DECENT?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50" normalizeH="0" baseline="0" noProof="0" dirty="0">
              <a:ln w="11430"/>
              <a:solidFill>
                <a:srgbClr val="000000"/>
              </a:solidFill>
              <a:effectLst/>
              <a:uLnTx/>
              <a:uFillTx/>
              <a:latin typeface="Garamond"/>
              <a:ea typeface="+mn-ea"/>
              <a:cs typeface="Chalkboard"/>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50" normalizeH="0" baseline="0" noProof="0" dirty="0">
                <a:ln w="11430"/>
                <a:solidFill>
                  <a:srgbClr val="000000"/>
                </a:solidFill>
                <a:effectLst/>
                <a:uLnTx/>
                <a:uFillTx/>
                <a:latin typeface="Garamond"/>
                <a:ea typeface="+mn-ea"/>
                <a:cs typeface="Chalkboard"/>
              </a:rPr>
              <a:t>SANITARY?</a:t>
            </a:r>
          </a:p>
        </p:txBody>
      </p:sp>
    </p:spTree>
    <p:extLst>
      <p:ext uri="{BB962C8B-B14F-4D97-AF65-F5344CB8AC3E}">
        <p14:creationId xmlns:p14="http://schemas.microsoft.com/office/powerpoint/2010/main" val="30992937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3E5929-C7CE-684C-B8FD-940B3E4AEF43}"/>
              </a:ext>
            </a:extLst>
          </p:cNvPr>
          <p:cNvSpPr>
            <a:spLocks noGrp="1"/>
          </p:cNvSpPr>
          <p:nvPr>
            <p:ph idx="1"/>
          </p:nvPr>
        </p:nvSpPr>
        <p:spPr/>
        <p:txBody>
          <a:bodyPr/>
          <a:lstStyle/>
          <a:p>
            <a:r>
              <a:rPr lang="en-US" dirty="0"/>
              <a:t>As part of your packet, you will find HUD’s HQS Checklist to use when conducing inspections, as well as an HQS Inspection Guide.</a:t>
            </a:r>
          </a:p>
          <a:p>
            <a:endParaRPr lang="en-US" dirty="0"/>
          </a:p>
          <a:p>
            <a:r>
              <a:rPr lang="en-US" dirty="0"/>
              <a:t>The Guide will help you understand items on the Checklist related to inspecting each room, window, wall, electric outlet, heater, etc. </a:t>
            </a:r>
          </a:p>
          <a:p>
            <a:endParaRPr lang="en-US" dirty="0"/>
          </a:p>
          <a:p>
            <a:r>
              <a:rPr lang="en-US" dirty="0"/>
              <a:t>We will not cover everything in these, but we will do a few examples.</a:t>
            </a:r>
          </a:p>
        </p:txBody>
      </p:sp>
      <p:sp>
        <p:nvSpPr>
          <p:cNvPr id="4" name="Title 1">
            <a:extLst>
              <a:ext uri="{FF2B5EF4-FFF2-40B4-BE49-F238E27FC236}">
                <a16:creationId xmlns:a16="http://schemas.microsoft.com/office/drawing/2014/main" xmlns="" id="{397FA222-E8FF-6A43-89E7-5009BDF73361}"/>
              </a:ext>
            </a:extLst>
          </p:cNvPr>
          <p:cNvSpPr>
            <a:spLocks noGrp="1"/>
          </p:cNvSpPr>
          <p:nvPr>
            <p:ph type="title"/>
          </p:nvPr>
        </p:nvSpPr>
        <p:spPr>
          <a:solidFill>
            <a:schemeClr val="accent3">
              <a:lumMod val="20000"/>
              <a:lumOff val="80000"/>
            </a:schemeClr>
          </a:solidFill>
        </p:spPr>
        <p:txBody>
          <a:bodyPr>
            <a:normAutofit fontScale="90000"/>
          </a:bodyPr>
          <a:lstStyle/>
          <a:p>
            <a:r>
              <a:rPr lang="en-US" dirty="0"/>
              <a:t>HUD HQS Checklist and Inspection Guide	</a:t>
            </a:r>
          </a:p>
        </p:txBody>
      </p:sp>
    </p:spTree>
    <p:extLst>
      <p:ext uri="{BB962C8B-B14F-4D97-AF65-F5344CB8AC3E}">
        <p14:creationId xmlns:p14="http://schemas.microsoft.com/office/powerpoint/2010/main" val="7553064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a:bodyPr>
          <a:lstStyle/>
          <a:p>
            <a:r>
              <a:rPr lang="en-US" dirty="0"/>
              <a:t>Definitions</a:t>
            </a:r>
          </a:p>
        </p:txBody>
      </p:sp>
      <p:sp>
        <p:nvSpPr>
          <p:cNvPr id="3" name="Content Placeholder 2"/>
          <p:cNvSpPr>
            <a:spLocks noGrp="1"/>
          </p:cNvSpPr>
          <p:nvPr>
            <p:ph idx="1"/>
          </p:nvPr>
        </p:nvSpPr>
        <p:spPr/>
        <p:txBody>
          <a:bodyPr>
            <a:normAutofit fontScale="77500" lnSpcReduction="20000"/>
          </a:bodyPr>
          <a:lstStyle/>
          <a:p>
            <a:r>
              <a:rPr lang="en-US" sz="2800" b="1" dirty="0"/>
              <a:t>Pass </a:t>
            </a:r>
            <a:r>
              <a:rPr lang="en-US" sz="2800" dirty="0"/>
              <a:t> = item/unit passes inspection</a:t>
            </a:r>
          </a:p>
          <a:p>
            <a:r>
              <a:rPr lang="en-US" sz="2800" b="1" dirty="0"/>
              <a:t>Pass with comment </a:t>
            </a:r>
            <a:r>
              <a:rPr lang="en-US" sz="2800" dirty="0"/>
              <a:t>= item/unit passes inspection, but note is added about an issue that must be addressed</a:t>
            </a:r>
          </a:p>
          <a:p>
            <a:r>
              <a:rPr lang="en-US" sz="2800" b="1" dirty="0"/>
              <a:t>Inconclusive</a:t>
            </a:r>
            <a:r>
              <a:rPr lang="en-US" sz="2800" dirty="0"/>
              <a:t> = requires more information before decision is made about item/unit</a:t>
            </a:r>
          </a:p>
          <a:p>
            <a:r>
              <a:rPr lang="en-US" sz="2800" b="1" dirty="0"/>
              <a:t>Fail </a:t>
            </a:r>
            <a:r>
              <a:rPr lang="en-US" sz="2800" dirty="0"/>
              <a:t>= item/unit poses serious health/safety issue </a:t>
            </a:r>
            <a:r>
              <a:rPr lang="en-US" sz="2800" dirty="0">
                <a:sym typeface="Wingdings"/>
              </a:rPr>
              <a:t> </a:t>
            </a:r>
            <a:r>
              <a:rPr lang="en-US" sz="2800" b="1" dirty="0">
                <a:sym typeface="Wingdings"/>
              </a:rPr>
              <a:t>If any item in the unit fails, the whole unit fails and the household cannot move in!</a:t>
            </a:r>
          </a:p>
          <a:p>
            <a:r>
              <a:rPr lang="en-US" sz="2800" dirty="0"/>
              <a:t> </a:t>
            </a:r>
            <a:r>
              <a:rPr lang="en-US" sz="2800" b="1" dirty="0"/>
              <a:t>Left/Right </a:t>
            </a:r>
            <a:r>
              <a:rPr lang="en-US" sz="2800" dirty="0"/>
              <a:t> = standardized approach for documenting and communicating locations in unit</a:t>
            </a:r>
            <a:endParaRPr lang="en-US" sz="2800" b="1" dirty="0"/>
          </a:p>
          <a:p>
            <a:endParaRPr lang="en-US" dirty="0"/>
          </a:p>
        </p:txBody>
      </p:sp>
    </p:spTree>
    <p:extLst>
      <p:ext uri="{BB962C8B-B14F-4D97-AF65-F5344CB8AC3E}">
        <p14:creationId xmlns:p14="http://schemas.microsoft.com/office/powerpoint/2010/main" val="9964389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fontScale="90000"/>
          </a:bodyPr>
          <a:lstStyle/>
          <a:p>
            <a:r>
              <a:rPr lang="en-US" dirty="0"/>
              <a:t>Unit Requirements in General </a:t>
            </a:r>
            <a:br>
              <a:rPr lang="en-US" dirty="0"/>
            </a:br>
            <a:r>
              <a:rPr lang="en-US" sz="2700" dirty="0"/>
              <a:t>(special housing type requirements are in your guide but we will define today)</a:t>
            </a:r>
          </a:p>
        </p:txBody>
      </p:sp>
      <p:sp>
        <p:nvSpPr>
          <p:cNvPr id="3" name="Content Placeholder 2"/>
          <p:cNvSpPr>
            <a:spLocks noGrp="1"/>
          </p:cNvSpPr>
          <p:nvPr>
            <p:ph idx="1"/>
          </p:nvPr>
        </p:nvSpPr>
        <p:spPr>
          <a:xfrm>
            <a:off x="594360" y="2556932"/>
            <a:ext cx="5847275" cy="3615268"/>
          </a:xfrm>
        </p:spPr>
        <p:txBody>
          <a:bodyPr>
            <a:normAutofit fontScale="25000" lnSpcReduction="20000"/>
          </a:bodyPr>
          <a:lstStyle/>
          <a:p>
            <a:r>
              <a:rPr lang="en-US" sz="7600" dirty="0"/>
              <a:t>Every unit must have a living room, bathroom, and  kitchen (Studios are permitted)</a:t>
            </a:r>
          </a:p>
          <a:p>
            <a:pPr lvl="1"/>
            <a:r>
              <a:rPr lang="en-US" sz="7600" dirty="0"/>
              <a:t>Living room can be used as a sleeping area by no more than two people </a:t>
            </a:r>
            <a:endParaRPr lang="en-US" sz="7600" dirty="0">
              <a:solidFill>
                <a:schemeClr val="tx1"/>
              </a:solidFill>
            </a:endParaRPr>
          </a:p>
          <a:p>
            <a:r>
              <a:rPr lang="en-US" sz="7600" dirty="0">
                <a:solidFill>
                  <a:schemeClr val="tx1"/>
                </a:solidFill>
              </a:rPr>
              <a:t>Additional </a:t>
            </a:r>
            <a:r>
              <a:rPr lang="en-US" sz="7600" dirty="0" err="1">
                <a:solidFill>
                  <a:schemeClr val="tx1"/>
                </a:solidFill>
              </a:rPr>
              <a:t>CoC</a:t>
            </a:r>
            <a:r>
              <a:rPr lang="en-US" sz="7600" dirty="0">
                <a:solidFill>
                  <a:schemeClr val="tx1"/>
                </a:solidFill>
              </a:rPr>
              <a:t> Interim Rule Requirements</a:t>
            </a:r>
          </a:p>
          <a:p>
            <a:pPr lvl="1"/>
            <a:r>
              <a:rPr lang="en-US" sz="7600" dirty="0">
                <a:solidFill>
                  <a:schemeClr val="tx1"/>
                </a:solidFill>
              </a:rPr>
              <a:t>Must have at least one bedroom or living/sleeping room for each two persons </a:t>
            </a:r>
          </a:p>
          <a:p>
            <a:pPr lvl="1"/>
            <a:r>
              <a:rPr lang="en-US" sz="7600" dirty="0">
                <a:solidFill>
                  <a:schemeClr val="tx1"/>
                </a:solidFill>
              </a:rPr>
              <a:t>Cannot require older children of the opposite sex to share sleeping room </a:t>
            </a:r>
          </a:p>
          <a:p>
            <a:pPr lvl="1"/>
            <a:r>
              <a:rPr lang="en-US" sz="7600" dirty="0">
                <a:solidFill>
                  <a:schemeClr val="tx1"/>
                </a:solidFill>
              </a:rPr>
              <a:t>You may be able to get a waiver from HUD in high density area</a:t>
            </a:r>
          </a:p>
          <a:p>
            <a:pPr lvl="1"/>
            <a:r>
              <a:rPr lang="en-US" sz="7600" dirty="0">
                <a:solidFill>
                  <a:schemeClr val="tx1"/>
                </a:solidFill>
              </a:rPr>
              <a:t>People can sleep where they want though</a:t>
            </a:r>
          </a:p>
          <a:p>
            <a:endParaRPr lang="en-US" dirty="0">
              <a:solidFill>
                <a:schemeClr val="tx1"/>
              </a:solidFill>
            </a:endParaRP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635" y="2556932"/>
            <a:ext cx="4685910" cy="3393636"/>
          </a:xfrm>
          <a:prstGeom prst="rect">
            <a:avLst/>
          </a:prstGeom>
        </p:spPr>
      </p:pic>
    </p:spTree>
    <p:extLst>
      <p:ext uri="{BB962C8B-B14F-4D97-AF65-F5344CB8AC3E}">
        <p14:creationId xmlns:p14="http://schemas.microsoft.com/office/powerpoint/2010/main" val="30839256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normAutofit/>
          </a:bodyPr>
          <a:lstStyle/>
          <a:p>
            <a:r>
              <a:rPr lang="en-US" dirty="0"/>
              <a:t>Ceilings, Floors, and Walls</a:t>
            </a:r>
          </a:p>
        </p:txBody>
      </p:sp>
      <p:sp>
        <p:nvSpPr>
          <p:cNvPr id="3" name="Content Placeholder 2"/>
          <p:cNvSpPr>
            <a:spLocks noGrp="1"/>
          </p:cNvSpPr>
          <p:nvPr>
            <p:ph idx="1"/>
          </p:nvPr>
        </p:nvSpPr>
        <p:spPr>
          <a:xfrm>
            <a:off x="5824025" y="2556932"/>
            <a:ext cx="5072572" cy="3318936"/>
          </a:xfrm>
        </p:spPr>
        <p:txBody>
          <a:bodyPr>
            <a:normAutofit fontScale="92500"/>
          </a:bodyPr>
          <a:lstStyle/>
          <a:p>
            <a:r>
              <a:rPr lang="en-US" dirty="0"/>
              <a:t>Check for basic soundness and condition</a:t>
            </a:r>
          </a:p>
          <a:p>
            <a:r>
              <a:rPr lang="en-US" dirty="0"/>
              <a:t>Cannot have</a:t>
            </a:r>
          </a:p>
          <a:p>
            <a:pPr lvl="1"/>
            <a:r>
              <a:rPr lang="en-US" sz="2400" dirty="0"/>
              <a:t>Such serious structural issues that could collapse</a:t>
            </a:r>
          </a:p>
          <a:p>
            <a:pPr lvl="1"/>
            <a:r>
              <a:rPr lang="en-US" sz="2400" dirty="0"/>
              <a:t>Severe bulging/buckling</a:t>
            </a:r>
          </a:p>
          <a:p>
            <a:pPr lvl="1"/>
            <a:r>
              <a:rPr lang="en-US" sz="2400" dirty="0"/>
              <a:t>Large holes</a:t>
            </a:r>
          </a:p>
          <a:p>
            <a:pPr lvl="1"/>
            <a:r>
              <a:rPr lang="en-US" sz="2400" dirty="0"/>
              <a:t>Danger of loose/falling materials</a:t>
            </a:r>
          </a:p>
          <a:p>
            <a:endParaRPr lang="en-US" dirty="0"/>
          </a:p>
          <a:p>
            <a:endParaRPr lang="en-US" dirty="0"/>
          </a:p>
        </p:txBody>
      </p:sp>
      <p:pic>
        <p:nvPicPr>
          <p:cNvPr id="5" name="Picture 4"/>
          <p:cNvPicPr>
            <a:picLocks noChangeAspect="1"/>
          </p:cNvPicPr>
          <p:nvPr/>
        </p:nvPicPr>
        <p:blipFill>
          <a:blip r:embed="rId3"/>
          <a:stretch>
            <a:fillRect/>
          </a:stretch>
        </p:blipFill>
        <p:spPr>
          <a:xfrm>
            <a:off x="900332" y="2510692"/>
            <a:ext cx="4923693" cy="3411416"/>
          </a:xfrm>
          <a:prstGeom prst="rect">
            <a:avLst/>
          </a:prstGeom>
        </p:spPr>
      </p:pic>
    </p:spTree>
    <p:extLst>
      <p:ext uri="{BB962C8B-B14F-4D97-AF65-F5344CB8AC3E}">
        <p14:creationId xmlns:p14="http://schemas.microsoft.com/office/powerpoint/2010/main" val="4831477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dirty="0"/>
              <a:t>Lead-Based Paint</a:t>
            </a:r>
          </a:p>
        </p:txBody>
      </p:sp>
      <p:sp>
        <p:nvSpPr>
          <p:cNvPr id="3" name="Content Placeholder 2"/>
          <p:cNvSpPr>
            <a:spLocks noGrp="1"/>
          </p:cNvSpPr>
          <p:nvPr>
            <p:ph idx="1"/>
          </p:nvPr>
        </p:nvSpPr>
        <p:spPr>
          <a:xfrm>
            <a:off x="1295402" y="2556932"/>
            <a:ext cx="4641164" cy="3584040"/>
          </a:xfrm>
        </p:spPr>
        <p:txBody>
          <a:bodyPr>
            <a:noAutofit/>
          </a:bodyPr>
          <a:lstStyle/>
          <a:p>
            <a:r>
              <a:rPr lang="en-US" sz="2200" dirty="0"/>
              <a:t>Important part of HQS inspections!!!</a:t>
            </a:r>
          </a:p>
          <a:p>
            <a:r>
              <a:rPr lang="en-US" sz="2200" dirty="0"/>
              <a:t>Lead paint common in homes built before 1978 law that banned consumer usage</a:t>
            </a:r>
          </a:p>
          <a:p>
            <a:r>
              <a:rPr lang="en-US" sz="2200" b="1" dirty="0"/>
              <a:t>Children 6 and under who are exposed are at risk of developmental delays, behavioral issues, hearing problems, anemia, and other health issues</a:t>
            </a:r>
          </a:p>
          <a:p>
            <a:endParaRPr lang="en-US" sz="2200" dirty="0"/>
          </a:p>
          <a:p>
            <a:endParaRPr lang="en-US" sz="2200" dirty="0"/>
          </a:p>
          <a:p>
            <a:endParaRPr lang="en-US" sz="2200" dirty="0"/>
          </a:p>
        </p:txBody>
      </p:sp>
      <p:pic>
        <p:nvPicPr>
          <p:cNvPr id="4" name="Picture 3"/>
          <p:cNvPicPr>
            <a:picLocks noChangeAspect="1"/>
          </p:cNvPicPr>
          <p:nvPr/>
        </p:nvPicPr>
        <p:blipFill>
          <a:blip r:embed="rId3"/>
          <a:stretch>
            <a:fillRect/>
          </a:stretch>
        </p:blipFill>
        <p:spPr>
          <a:xfrm>
            <a:off x="6358597" y="2863654"/>
            <a:ext cx="4083760" cy="2705491"/>
          </a:xfrm>
          <a:prstGeom prst="rect">
            <a:avLst/>
          </a:prstGeom>
        </p:spPr>
      </p:pic>
    </p:spTree>
    <p:extLst>
      <p:ext uri="{BB962C8B-B14F-4D97-AF65-F5344CB8AC3E}">
        <p14:creationId xmlns:p14="http://schemas.microsoft.com/office/powerpoint/2010/main" val="2937579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dirty="0"/>
              <a:t>Lead-Based Paint and Rental Assistance</a:t>
            </a:r>
          </a:p>
        </p:txBody>
      </p:sp>
      <p:sp>
        <p:nvSpPr>
          <p:cNvPr id="3" name="Content Placeholder 2"/>
          <p:cNvSpPr>
            <a:spLocks noGrp="1"/>
          </p:cNvSpPr>
          <p:nvPr>
            <p:ph idx="1"/>
          </p:nvPr>
        </p:nvSpPr>
        <p:spPr>
          <a:xfrm>
            <a:off x="4047138" y="2556932"/>
            <a:ext cx="6849460" cy="3653824"/>
          </a:xfrm>
        </p:spPr>
        <p:txBody>
          <a:bodyPr>
            <a:noAutofit/>
          </a:bodyPr>
          <a:lstStyle/>
          <a:p>
            <a:r>
              <a:rPr lang="en-US" sz="2000" dirty="0"/>
              <a:t>If </a:t>
            </a:r>
            <a:r>
              <a:rPr lang="en-US" sz="2000" b="1" dirty="0"/>
              <a:t>pre-1978 </a:t>
            </a:r>
            <a:r>
              <a:rPr lang="en-US" sz="2000" dirty="0"/>
              <a:t>unit with family with </a:t>
            </a:r>
            <a:r>
              <a:rPr lang="en-US" sz="2000" b="1" dirty="0"/>
              <a:t>children 6 and under</a:t>
            </a:r>
            <a:r>
              <a:rPr lang="en-US" sz="2000" dirty="0"/>
              <a:t>, conduct visual assessment of ALL SURFACES (interior and exterior) for deteriorated paint surfaces</a:t>
            </a:r>
          </a:p>
          <a:p>
            <a:r>
              <a:rPr lang="en-US" sz="2000" dirty="0"/>
              <a:t>Owner must stabilize deteriorated surfaces before move in, or if there is a tenant, within 30 days of notification</a:t>
            </a:r>
          </a:p>
          <a:p>
            <a:r>
              <a:rPr lang="en-US" sz="2000" dirty="0"/>
              <a:t>If affected areas were more than 20 sq. ft. on the exterior or more than 2 sq. ft. on the interior, then certified inspector must clear unit</a:t>
            </a:r>
          </a:p>
          <a:p>
            <a:r>
              <a:rPr lang="en-US" sz="2000" dirty="0"/>
              <a:t>Owner has to provide notice of any lead-based paint in the building </a:t>
            </a:r>
          </a:p>
          <a:p>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67" y="2908625"/>
            <a:ext cx="2845861" cy="2813644"/>
          </a:xfrm>
          <a:prstGeom prst="rect">
            <a:avLst/>
          </a:prstGeom>
        </p:spPr>
      </p:pic>
    </p:spTree>
    <p:extLst>
      <p:ext uri="{BB962C8B-B14F-4D97-AF65-F5344CB8AC3E}">
        <p14:creationId xmlns:p14="http://schemas.microsoft.com/office/powerpoint/2010/main" val="4080177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Focus on Youth?</a:t>
            </a:r>
          </a:p>
        </p:txBody>
      </p:sp>
      <p:sp>
        <p:nvSpPr>
          <p:cNvPr id="3" name="Content Placeholder 2"/>
          <p:cNvSpPr>
            <a:spLocks noGrp="1"/>
          </p:cNvSpPr>
          <p:nvPr>
            <p:ph idx="1"/>
          </p:nvPr>
        </p:nvSpPr>
        <p:spPr>
          <a:xfrm>
            <a:off x="810000" y="2285350"/>
            <a:ext cx="10571998" cy="4403317"/>
          </a:xfrm>
        </p:spPr>
        <p:txBody>
          <a:bodyPr>
            <a:normAutofit fontScale="77500" lnSpcReduction="20000"/>
          </a:bodyPr>
          <a:lstStyle/>
          <a:p>
            <a:pPr marL="514350" indent="-514350">
              <a:buFont typeface="+mj-lt"/>
              <a:buAutoNum type="arabicPeriod"/>
            </a:pPr>
            <a:r>
              <a:rPr lang="en-US" sz="3500" dirty="0"/>
              <a:t>California is home to the highest number of young people experiencing homelessness in the country. </a:t>
            </a:r>
          </a:p>
          <a:p>
            <a:pPr marL="514350" indent="-514350">
              <a:buFont typeface="+mj-lt"/>
              <a:buAutoNum type="arabicPeriod"/>
            </a:pPr>
            <a:r>
              <a:rPr lang="en-US" sz="3500" dirty="0"/>
              <a:t>Youth homelessness is an indicator of homelessness in adulthood. </a:t>
            </a:r>
          </a:p>
          <a:p>
            <a:pPr marL="514350" indent="-514350">
              <a:buFont typeface="+mj-lt"/>
              <a:buAutoNum type="arabicPeriod"/>
            </a:pPr>
            <a:r>
              <a:rPr lang="en-US" sz="3500" dirty="0"/>
              <a:t>Youth have special needs not served by adult homelessness system.</a:t>
            </a:r>
          </a:p>
          <a:p>
            <a:pPr marL="514350" indent="-514350">
              <a:buAutoNum type="arabicPeriod"/>
            </a:pPr>
            <a:r>
              <a:rPr lang="en-US" sz="3500" dirty="0"/>
              <a:t>HUD and other federal agencies are focused on serving youth subpopulations. </a:t>
            </a:r>
          </a:p>
          <a:p>
            <a:pPr marL="514350" indent="-514350">
              <a:buFont typeface="+mj-lt"/>
              <a:buAutoNum type="arabicPeriod"/>
            </a:pPr>
            <a:r>
              <a:rPr lang="en-US" sz="3500" dirty="0"/>
              <a:t>Funding is available for projects that seek to end youth homelessness. </a:t>
            </a:r>
          </a:p>
        </p:txBody>
      </p:sp>
    </p:spTree>
    <p:extLst>
      <p:ext uri="{BB962C8B-B14F-4D97-AF65-F5344CB8AC3E}">
        <p14:creationId xmlns:p14="http://schemas.microsoft.com/office/powerpoint/2010/main" val="2686843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dirty="0"/>
              <a:t>Lead-Based Paint and Leasing</a:t>
            </a:r>
          </a:p>
        </p:txBody>
      </p:sp>
      <p:sp>
        <p:nvSpPr>
          <p:cNvPr id="3" name="Content Placeholder 2"/>
          <p:cNvSpPr>
            <a:spLocks noGrp="1"/>
          </p:cNvSpPr>
          <p:nvPr>
            <p:ph idx="1"/>
          </p:nvPr>
        </p:nvSpPr>
        <p:spPr>
          <a:xfrm>
            <a:off x="1171575" y="2556932"/>
            <a:ext cx="9725023" cy="3653824"/>
          </a:xfrm>
        </p:spPr>
        <p:txBody>
          <a:bodyPr>
            <a:noAutofit/>
          </a:bodyPr>
          <a:lstStyle/>
          <a:p>
            <a:r>
              <a:rPr lang="en-US" sz="2200" dirty="0"/>
              <a:t>The same requirements apply to leasing programs</a:t>
            </a:r>
          </a:p>
          <a:p>
            <a:r>
              <a:rPr lang="en-US" sz="2200" dirty="0"/>
              <a:t>EXCEPT that </a:t>
            </a:r>
            <a:r>
              <a:rPr lang="en-US" sz="2200" b="1" u="sng" dirty="0"/>
              <a:t>the program </a:t>
            </a:r>
            <a:r>
              <a:rPr lang="en-US" sz="2200" dirty="0"/>
              <a:t>is responsible for </a:t>
            </a:r>
          </a:p>
          <a:p>
            <a:pPr lvl="1"/>
            <a:r>
              <a:rPr lang="en-US" sz="2200" dirty="0"/>
              <a:t>Stabilizing and fixing paint defects</a:t>
            </a:r>
          </a:p>
          <a:p>
            <a:pPr lvl="1"/>
            <a:r>
              <a:rPr lang="en-US" sz="2200" dirty="0"/>
              <a:t>Ongoing maintenance of any lead-based paint issues</a:t>
            </a:r>
          </a:p>
          <a:p>
            <a:pPr lvl="1"/>
            <a:r>
              <a:rPr lang="en-US" sz="2200" dirty="0"/>
              <a:t>Providing disclosure </a:t>
            </a:r>
            <a:r>
              <a:rPr lang="en-US" sz="2200" dirty="0">
                <a:solidFill>
                  <a:schemeClr val="tx1"/>
                </a:solidFill>
              </a:rPr>
              <a:t>of lead-based paint or lead-based paint hazards in housing built prior to 1978, to all prospective residents (see LBP pamphlet handout)</a:t>
            </a:r>
            <a:endParaRPr lang="en-US" sz="2200" dirty="0"/>
          </a:p>
          <a:p>
            <a:pPr lvl="1"/>
            <a:r>
              <a:rPr lang="en-US" sz="2200" dirty="0"/>
              <a:t>The program and the landlord must determine how to divide the costs of these efforts</a:t>
            </a:r>
          </a:p>
          <a:p>
            <a:pPr lvl="1"/>
            <a:endParaRPr lang="en-US" sz="1800" dirty="0"/>
          </a:p>
        </p:txBody>
      </p:sp>
    </p:spTree>
    <p:extLst>
      <p:ext uri="{BB962C8B-B14F-4D97-AF65-F5344CB8AC3E}">
        <p14:creationId xmlns:p14="http://schemas.microsoft.com/office/powerpoint/2010/main" val="39285857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p:spPr>
        <p:txBody>
          <a:bodyPr/>
          <a:lstStyle/>
          <a:p>
            <a:r>
              <a:rPr lang="en-US" dirty="0"/>
              <a:t>Lead-Based Paint and Other Project Types</a:t>
            </a:r>
          </a:p>
        </p:txBody>
      </p:sp>
      <p:sp>
        <p:nvSpPr>
          <p:cNvPr id="3" name="Content Placeholder 2"/>
          <p:cNvSpPr>
            <a:spLocks noGrp="1"/>
          </p:cNvSpPr>
          <p:nvPr>
            <p:ph idx="1"/>
          </p:nvPr>
        </p:nvSpPr>
        <p:spPr>
          <a:xfrm>
            <a:off x="1295402" y="2556932"/>
            <a:ext cx="9601196" cy="3653824"/>
          </a:xfrm>
        </p:spPr>
        <p:txBody>
          <a:bodyPr>
            <a:noAutofit/>
          </a:bodyPr>
          <a:lstStyle/>
          <a:p>
            <a:pPr marL="0" indent="0">
              <a:buNone/>
            </a:pPr>
            <a:r>
              <a:rPr lang="en-US" dirty="0"/>
              <a:t>Note: There are different compliance requirements for:</a:t>
            </a:r>
          </a:p>
          <a:p>
            <a:r>
              <a:rPr lang="en-US" dirty="0"/>
              <a:t>Units where a child already has elevated lead levels</a:t>
            </a:r>
          </a:p>
          <a:p>
            <a:r>
              <a:rPr lang="en-US" dirty="0"/>
              <a:t>Project or sponsor-based rental assistance</a:t>
            </a:r>
          </a:p>
          <a:p>
            <a:r>
              <a:rPr lang="en-US" dirty="0"/>
              <a:t>Properties rehabilitated using CoC funding</a:t>
            </a:r>
          </a:p>
          <a:p>
            <a:r>
              <a:rPr lang="en-US" dirty="0"/>
              <a:t>Properties acquired using CoC funding</a:t>
            </a:r>
          </a:p>
          <a:p>
            <a:r>
              <a:rPr lang="en-US" dirty="0"/>
              <a:t>Properties used for operations or to provide services</a:t>
            </a:r>
          </a:p>
        </p:txBody>
      </p:sp>
    </p:spTree>
    <p:extLst>
      <p:ext uri="{BB962C8B-B14F-4D97-AF65-F5344CB8AC3E}">
        <p14:creationId xmlns:p14="http://schemas.microsoft.com/office/powerpoint/2010/main" val="3259306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normAutofit fontScale="90000"/>
          </a:bodyPr>
          <a:lstStyle/>
          <a:p>
            <a:r>
              <a:rPr lang="en-US" dirty="0"/>
              <a:t>You Try It! </a:t>
            </a:r>
            <a:br>
              <a:rPr lang="en-US" dirty="0"/>
            </a:br>
            <a:r>
              <a:rPr lang="en-US" dirty="0"/>
              <a:t>Lead Based Paint</a:t>
            </a:r>
          </a:p>
        </p:txBody>
      </p:sp>
      <p:sp>
        <p:nvSpPr>
          <p:cNvPr id="3" name="Content Placeholder 2"/>
          <p:cNvSpPr>
            <a:spLocks noGrp="1"/>
          </p:cNvSpPr>
          <p:nvPr>
            <p:ph idx="1"/>
          </p:nvPr>
        </p:nvSpPr>
        <p:spPr>
          <a:xfrm>
            <a:off x="1295401" y="2556932"/>
            <a:ext cx="6554371" cy="3318936"/>
          </a:xfrm>
        </p:spPr>
        <p:txBody>
          <a:bodyPr>
            <a:noAutofit/>
          </a:bodyPr>
          <a:lstStyle/>
          <a:p>
            <a:endParaRPr lang="en-US" dirty="0"/>
          </a:p>
          <a:p>
            <a:endParaRPr lang="en-US" dirty="0"/>
          </a:p>
        </p:txBody>
      </p:sp>
      <p:sp>
        <p:nvSpPr>
          <p:cNvPr id="4" name="TextBox 3"/>
          <p:cNvSpPr txBox="1"/>
          <p:nvPr/>
        </p:nvSpPr>
        <p:spPr>
          <a:xfrm>
            <a:off x="2714625" y="2767325"/>
            <a:ext cx="6135272"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You are inspecting a unit in a building built in 1950.  If it passes inspection, the unit will house a family with a mother and two ten-year-old twins.  The paint in the kitchen is cracking and peeling very badly.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What do you do?</a:t>
            </a:r>
          </a:p>
        </p:txBody>
      </p:sp>
    </p:spTree>
    <p:extLst>
      <p:ext uri="{BB962C8B-B14F-4D97-AF65-F5344CB8AC3E}">
        <p14:creationId xmlns:p14="http://schemas.microsoft.com/office/powerpoint/2010/main" val="2018503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60000"/>
              <a:lumOff val="40000"/>
            </a:schemeClr>
          </a:solidFill>
        </p:spPr>
        <p:txBody>
          <a:bodyPr/>
          <a:lstStyle/>
          <a:p>
            <a:r>
              <a:rPr lang="en-US" dirty="0">
                <a:solidFill>
                  <a:schemeClr val="tx1"/>
                </a:solidFill>
              </a:rPr>
              <a:t>Special Housing Types</a:t>
            </a:r>
          </a:p>
        </p:txBody>
      </p:sp>
      <p:sp>
        <p:nvSpPr>
          <p:cNvPr id="3" name="Content Placeholder 2"/>
          <p:cNvSpPr>
            <a:spLocks noGrp="1"/>
          </p:cNvSpPr>
          <p:nvPr>
            <p:ph idx="1"/>
          </p:nvPr>
        </p:nvSpPr>
        <p:spPr/>
        <p:txBody>
          <a:bodyPr>
            <a:normAutofit lnSpcReduction="10000"/>
          </a:bodyPr>
          <a:lstStyle/>
          <a:p>
            <a:r>
              <a:rPr lang="en-US" dirty="0">
                <a:solidFill>
                  <a:schemeClr val="tx1"/>
                </a:solidFill>
              </a:rPr>
              <a:t>HQS applies to “special housing types” </a:t>
            </a:r>
          </a:p>
          <a:p>
            <a:pPr lvl="1"/>
            <a:r>
              <a:rPr lang="en-US" b="1" dirty="0">
                <a:solidFill>
                  <a:schemeClr val="tx1"/>
                </a:solidFill>
              </a:rPr>
              <a:t>Shared housing </a:t>
            </a:r>
            <a:r>
              <a:rPr lang="en-US" dirty="0">
                <a:solidFill>
                  <a:schemeClr val="tx1"/>
                </a:solidFill>
              </a:rPr>
              <a:t>= a building occupied by two or more families with a private space for the family and shared common areas</a:t>
            </a:r>
          </a:p>
          <a:p>
            <a:pPr lvl="1"/>
            <a:r>
              <a:rPr lang="en-US" b="1" dirty="0">
                <a:solidFill>
                  <a:schemeClr val="tx1"/>
                </a:solidFill>
              </a:rPr>
              <a:t>Single Room Occupancy (SRO)</a:t>
            </a:r>
            <a:r>
              <a:rPr lang="en-US" dirty="0">
                <a:solidFill>
                  <a:schemeClr val="tx1"/>
                </a:solidFill>
              </a:rPr>
              <a:t> = private living and sleeping space, shared bathroom and kitchen.  Can only be occupied by one person. </a:t>
            </a:r>
          </a:p>
          <a:p>
            <a:pPr lvl="1"/>
            <a:r>
              <a:rPr lang="en-US" b="1" dirty="0">
                <a:solidFill>
                  <a:schemeClr val="tx1"/>
                </a:solidFill>
              </a:rPr>
              <a:t>Congregate housing </a:t>
            </a:r>
            <a:r>
              <a:rPr lang="en-US" dirty="0">
                <a:solidFill>
                  <a:schemeClr val="tx1"/>
                </a:solidFill>
              </a:rPr>
              <a:t>= for the elderly and persons with disabilities with food service provided, private living area and private bathroom.</a:t>
            </a:r>
          </a:p>
          <a:p>
            <a:pPr lvl="1"/>
            <a:r>
              <a:rPr lang="en-US" b="1" dirty="0">
                <a:solidFill>
                  <a:schemeClr val="tx1"/>
                </a:solidFill>
              </a:rPr>
              <a:t>Group homes </a:t>
            </a:r>
            <a:r>
              <a:rPr lang="en-US" dirty="0">
                <a:solidFill>
                  <a:schemeClr val="tx1"/>
                </a:solidFill>
              </a:rPr>
              <a:t>= State-licensed facility for the elderly or persons with disabilities.  Units can be shared by two people.  No requirements on privacy of bathroom or kitchen.</a:t>
            </a:r>
          </a:p>
        </p:txBody>
      </p:sp>
    </p:spTree>
    <p:extLst>
      <p:ext uri="{BB962C8B-B14F-4D97-AF65-F5344CB8AC3E}">
        <p14:creationId xmlns:p14="http://schemas.microsoft.com/office/powerpoint/2010/main" val="2566704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908" r="2055" b="6"/>
          <a:stretch/>
        </p:blipFill>
        <p:spPr>
          <a:xfrm>
            <a:off x="1434269" y="2701180"/>
            <a:ext cx="2739728" cy="2852640"/>
          </a:xfrm>
          <a:prstGeom prst="rect">
            <a:avLst/>
          </a:prstGeom>
          <a:ln w="57150" cmpd="thickThin">
            <a:solidFill>
              <a:schemeClr val="tx1">
                <a:lumMod val="50000"/>
                <a:lumOff val="50000"/>
              </a:schemeClr>
            </a:solidFill>
            <a:miter lim="800000"/>
          </a:ln>
        </p:spPr>
      </p:pic>
      <p:sp>
        <p:nvSpPr>
          <p:cNvPr id="2" name="Title 1"/>
          <p:cNvSpPr>
            <a:spLocks noGrp="1"/>
          </p:cNvSpPr>
          <p:nvPr>
            <p:ph type="title"/>
          </p:nvPr>
        </p:nvSpPr>
        <p:spPr>
          <a:xfrm>
            <a:off x="1295402" y="982132"/>
            <a:ext cx="9601196" cy="1303867"/>
          </a:xfrm>
          <a:solidFill>
            <a:srgbClr val="FFC000"/>
          </a:solidFill>
        </p:spPr>
        <p:txBody>
          <a:bodyPr>
            <a:normAutofit/>
          </a:bodyPr>
          <a:lstStyle/>
          <a:p>
            <a:r>
              <a:rPr lang="en-US" dirty="0"/>
              <a:t>Inspection Checklist: Items to Bring</a:t>
            </a:r>
          </a:p>
        </p:txBody>
      </p:sp>
      <p:sp>
        <p:nvSpPr>
          <p:cNvPr id="3" name="Content Placeholder 2"/>
          <p:cNvSpPr>
            <a:spLocks noGrp="1"/>
          </p:cNvSpPr>
          <p:nvPr>
            <p:ph idx="1"/>
          </p:nvPr>
        </p:nvSpPr>
        <p:spPr>
          <a:xfrm>
            <a:off x="4639732" y="2556932"/>
            <a:ext cx="6256863" cy="3318936"/>
          </a:xfrm>
        </p:spPr>
        <p:txBody>
          <a:bodyPr numCol="2">
            <a:noAutofit/>
          </a:bodyPr>
          <a:lstStyle/>
          <a:p>
            <a:pPr>
              <a:lnSpc>
                <a:spcPct val="90000"/>
              </a:lnSpc>
            </a:pPr>
            <a:r>
              <a:rPr lang="en-US" sz="2200" dirty="0"/>
              <a:t>Camera</a:t>
            </a:r>
          </a:p>
          <a:p>
            <a:pPr>
              <a:lnSpc>
                <a:spcPct val="90000"/>
              </a:lnSpc>
            </a:pPr>
            <a:r>
              <a:rPr lang="en-US" sz="2200" dirty="0"/>
              <a:t>Measuring tape</a:t>
            </a:r>
          </a:p>
          <a:p>
            <a:pPr>
              <a:lnSpc>
                <a:spcPct val="90000"/>
              </a:lnSpc>
            </a:pPr>
            <a:r>
              <a:rPr lang="en-US" sz="2200" dirty="0"/>
              <a:t>An extendable item to help you push buttons on detectors</a:t>
            </a:r>
          </a:p>
          <a:p>
            <a:pPr>
              <a:lnSpc>
                <a:spcPct val="90000"/>
              </a:lnSpc>
            </a:pPr>
            <a:r>
              <a:rPr lang="en-US" sz="2200" dirty="0"/>
              <a:t>Electrical tester </a:t>
            </a:r>
          </a:p>
          <a:p>
            <a:pPr>
              <a:lnSpc>
                <a:spcPct val="90000"/>
              </a:lnSpc>
            </a:pPr>
            <a:r>
              <a:rPr lang="en-US" sz="2200" dirty="0"/>
              <a:t>Gloves</a:t>
            </a:r>
          </a:p>
          <a:p>
            <a:pPr>
              <a:lnSpc>
                <a:spcPct val="90000"/>
              </a:lnSpc>
            </a:pPr>
            <a:r>
              <a:rPr lang="en-US" sz="2200" dirty="0"/>
              <a:t>Water &amp; air temperature measure </a:t>
            </a:r>
          </a:p>
          <a:p>
            <a:pPr>
              <a:lnSpc>
                <a:spcPct val="90000"/>
              </a:lnSpc>
            </a:pPr>
            <a:r>
              <a:rPr lang="en-US" sz="2200" dirty="0"/>
              <a:t>Batteries for tenant or owner to install</a:t>
            </a:r>
          </a:p>
          <a:p>
            <a:pPr>
              <a:lnSpc>
                <a:spcPct val="90000"/>
              </a:lnSpc>
            </a:pPr>
            <a:r>
              <a:rPr lang="en-US" sz="2200" dirty="0"/>
              <a:t>Lightbulbs to test light fixtures</a:t>
            </a:r>
          </a:p>
          <a:p>
            <a:pPr>
              <a:lnSpc>
                <a:spcPct val="90000"/>
              </a:lnSpc>
            </a:pPr>
            <a:r>
              <a:rPr lang="en-US" sz="2200" dirty="0"/>
              <a:t>Extra smoke and carbon-monoxide detectors</a:t>
            </a:r>
          </a:p>
          <a:p>
            <a:pPr>
              <a:lnSpc>
                <a:spcPct val="90000"/>
              </a:lnSpc>
            </a:pPr>
            <a:r>
              <a:rPr lang="en-US" sz="2200" dirty="0"/>
              <a:t>Flashlight</a:t>
            </a:r>
          </a:p>
        </p:txBody>
      </p:sp>
    </p:spTree>
    <p:extLst>
      <p:ext uri="{BB962C8B-B14F-4D97-AF65-F5344CB8AC3E}">
        <p14:creationId xmlns:p14="http://schemas.microsoft.com/office/powerpoint/2010/main" val="3220593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dirty="0">
                <a:solidFill>
                  <a:schemeClr val="bg1"/>
                </a:solidFill>
              </a:rPr>
              <a:t>Tips</a:t>
            </a:r>
          </a:p>
        </p:txBody>
      </p:sp>
      <p:sp>
        <p:nvSpPr>
          <p:cNvPr id="3" name="Content Placeholder 2"/>
          <p:cNvSpPr>
            <a:spLocks noGrp="1"/>
          </p:cNvSpPr>
          <p:nvPr>
            <p:ph idx="1"/>
          </p:nvPr>
        </p:nvSpPr>
        <p:spPr>
          <a:xfrm>
            <a:off x="1295400" y="2459233"/>
            <a:ext cx="6719887" cy="3639867"/>
          </a:xfrm>
        </p:spPr>
        <p:txBody>
          <a:bodyPr>
            <a:noAutofit/>
          </a:bodyPr>
          <a:lstStyle/>
          <a:p>
            <a:r>
              <a:rPr lang="en-US" dirty="0"/>
              <a:t>Use annual inspections as selling point to landlords</a:t>
            </a:r>
          </a:p>
          <a:p>
            <a:r>
              <a:rPr lang="en-US" dirty="0"/>
              <a:t>Use minor issues as bargaining chip to lower rent</a:t>
            </a:r>
          </a:p>
          <a:p>
            <a:r>
              <a:rPr lang="en-US" dirty="0"/>
              <a:t>When in doubt, consult supervisor or expert</a:t>
            </a:r>
          </a:p>
          <a:p>
            <a:r>
              <a:rPr lang="en-US" dirty="0"/>
              <a:t>If an annual inspection:</a:t>
            </a:r>
          </a:p>
          <a:p>
            <a:pPr lvl="1"/>
            <a:r>
              <a:rPr lang="en-US" sz="2400" dirty="0"/>
              <a:t>Speak with tenant in advance about issues</a:t>
            </a:r>
          </a:p>
          <a:p>
            <a:pPr lvl="1"/>
            <a:r>
              <a:rPr lang="en-US" sz="2400" dirty="0"/>
              <a:t>Remember that you are in someone’s home!</a:t>
            </a:r>
          </a:p>
          <a:p>
            <a:pPr marL="285750" lvl="1"/>
            <a:r>
              <a:rPr lang="en-US" sz="2400" b="1" u="sng" dirty="0"/>
              <a:t>Document and record thoroughly!</a:t>
            </a:r>
            <a:endParaRPr lang="en-US" sz="2400" u="sng" dirty="0"/>
          </a:p>
          <a:p>
            <a:endParaRPr lang="en-US" dirty="0"/>
          </a:p>
        </p:txBody>
      </p:sp>
      <p:pic>
        <p:nvPicPr>
          <p:cNvPr id="4" name="Picture 3"/>
          <p:cNvPicPr>
            <a:picLocks noChangeAspect="1"/>
          </p:cNvPicPr>
          <p:nvPr/>
        </p:nvPicPr>
        <p:blipFill>
          <a:blip r:embed="rId3"/>
          <a:stretch>
            <a:fillRect/>
          </a:stretch>
        </p:blipFill>
        <p:spPr>
          <a:xfrm>
            <a:off x="7903897" y="2571219"/>
            <a:ext cx="2992701" cy="3149817"/>
          </a:xfrm>
          <a:prstGeom prst="rect">
            <a:avLst/>
          </a:prstGeom>
        </p:spPr>
      </p:pic>
    </p:spTree>
    <p:extLst>
      <p:ext uri="{BB962C8B-B14F-4D97-AF65-F5344CB8AC3E}">
        <p14:creationId xmlns:p14="http://schemas.microsoft.com/office/powerpoint/2010/main" val="32722315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TIME!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2897" y="2557463"/>
            <a:ext cx="4706205" cy="3317875"/>
          </a:xfrm>
        </p:spPr>
      </p:pic>
    </p:spTree>
    <p:extLst>
      <p:ext uri="{BB962C8B-B14F-4D97-AF65-F5344CB8AC3E}">
        <p14:creationId xmlns:p14="http://schemas.microsoft.com/office/powerpoint/2010/main" val="18832539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62" y="785813"/>
            <a:ext cx="5909339" cy="5314949"/>
          </a:xfrm>
          <a:prstGeom prst="rect">
            <a:avLst/>
          </a:prstGeom>
        </p:spPr>
      </p:pic>
      <p:sp>
        <p:nvSpPr>
          <p:cNvPr id="5" name="TextBox 4"/>
          <p:cNvSpPr txBox="1"/>
          <p:nvPr/>
        </p:nvSpPr>
        <p:spPr>
          <a:xfrm>
            <a:off x="7172326" y="1288851"/>
            <a:ext cx="3743325" cy="49244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aramond"/>
                <a:ea typeface="+mn-ea"/>
                <a:cs typeface="+mn-cs"/>
              </a:rPr>
              <a:t>Would this unit pass inspection for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Garamond"/>
                <a:ea typeface="+mn-ea"/>
                <a:cs typeface="+mn-cs"/>
              </a:rPr>
              <a:t>A family of five with one adult parent and four girls under 5?</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Garamond"/>
                <a:ea typeface="+mn-ea"/>
                <a:cs typeface="+mn-cs"/>
              </a:rPr>
              <a:t>A family of three with one adult parent and two teenagers </a:t>
            </a:r>
            <a:r>
              <a:rPr kumimoji="0" lang="mr-IN" sz="2000" b="0" i="0" u="none" strike="noStrike" kern="1200" cap="none" spc="0" normalizeH="0" baseline="0" noProof="0" dirty="0">
                <a:ln>
                  <a:noFill/>
                </a:ln>
                <a:solidFill>
                  <a:prstClr val="black"/>
                </a:solidFill>
                <a:effectLst/>
                <a:uLnTx/>
                <a:uFillTx/>
                <a:latin typeface="Garamond"/>
                <a:ea typeface="+mn-ea"/>
                <a:cs typeface="Mangal" panose="02040503050203030202" pitchFamily="18" charset="0"/>
              </a:rPr>
              <a:t>–</a:t>
            </a:r>
            <a:r>
              <a:rPr kumimoji="0" lang="en-US" sz="2000" b="0" i="0" u="none" strike="noStrike" kern="1200" cap="none" spc="0" normalizeH="0" baseline="0" noProof="0" dirty="0">
                <a:ln>
                  <a:noFill/>
                </a:ln>
                <a:solidFill>
                  <a:prstClr val="black"/>
                </a:solidFill>
                <a:effectLst/>
                <a:uLnTx/>
                <a:uFillTx/>
                <a:latin typeface="Garamond"/>
                <a:ea typeface="+mn-ea"/>
                <a:cs typeface="+mn-cs"/>
              </a:rPr>
              <a:t> one boy and one girl?</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US" sz="2000" b="0" i="0" u="none" strike="noStrike" kern="1200" cap="none" spc="0" normalizeH="0" baseline="0" noProof="0" dirty="0">
              <a:ln>
                <a:noFill/>
              </a:ln>
              <a:solidFill>
                <a:prstClr val="black"/>
              </a:solidFill>
              <a:effectLst/>
              <a:uLnTx/>
              <a:uFillTx/>
              <a:latin typeface="Garamond"/>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Garamond"/>
                <a:ea typeface="+mn-ea"/>
                <a:cs typeface="+mn-cs"/>
              </a:rPr>
              <a:t>A family with two adult parents and two male children ages 5 and 6, if the kitchen doesn’t have a window?</a:t>
            </a: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p:sp>
        <p:nvSpPr>
          <p:cNvPr id="2" name="TextBox 1"/>
          <p:cNvSpPr txBox="1"/>
          <p:nvPr/>
        </p:nvSpPr>
        <p:spPr>
          <a:xfrm>
            <a:off x="1385889" y="1557338"/>
            <a:ext cx="1771650"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Living Room </a:t>
            </a:r>
          </a:p>
        </p:txBody>
      </p:sp>
      <p:sp>
        <p:nvSpPr>
          <p:cNvPr id="6" name="TextBox 5"/>
          <p:cNvSpPr txBox="1"/>
          <p:nvPr/>
        </p:nvSpPr>
        <p:spPr>
          <a:xfrm>
            <a:off x="4382626" y="1665059"/>
            <a:ext cx="1828800" cy="52322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Bedroom </a:t>
            </a:r>
          </a:p>
        </p:txBody>
      </p:sp>
      <p:sp>
        <p:nvSpPr>
          <p:cNvPr id="7" name="TextBox 6"/>
          <p:cNvSpPr txBox="1"/>
          <p:nvPr/>
        </p:nvSpPr>
        <p:spPr>
          <a:xfrm>
            <a:off x="1128715" y="3282970"/>
            <a:ext cx="1771650"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aramond"/>
                <a:ea typeface="+mn-ea"/>
                <a:cs typeface="+mn-cs"/>
              </a:rPr>
              <a:t>Hallway</a:t>
            </a:r>
          </a:p>
        </p:txBody>
      </p:sp>
      <p:sp>
        <p:nvSpPr>
          <p:cNvPr id="8" name="TextBox 7"/>
          <p:cNvSpPr txBox="1"/>
          <p:nvPr/>
        </p:nvSpPr>
        <p:spPr>
          <a:xfrm>
            <a:off x="1213679" y="4436209"/>
            <a:ext cx="1601721"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Bathroom</a:t>
            </a:r>
          </a:p>
        </p:txBody>
      </p:sp>
      <p:sp>
        <p:nvSpPr>
          <p:cNvPr id="9" name="TextBox 8"/>
          <p:cNvSpPr txBox="1"/>
          <p:nvPr/>
        </p:nvSpPr>
        <p:spPr>
          <a:xfrm>
            <a:off x="4543425" y="4436209"/>
            <a:ext cx="1295676" cy="523220"/>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aramond"/>
                <a:ea typeface="+mn-ea"/>
                <a:cs typeface="+mn-cs"/>
              </a:rPr>
              <a:t>Kitchen</a:t>
            </a:r>
          </a:p>
        </p:txBody>
      </p:sp>
    </p:spTree>
    <p:extLst>
      <p:ext uri="{BB962C8B-B14F-4D97-AF65-F5344CB8AC3E}">
        <p14:creationId xmlns:p14="http://schemas.microsoft.com/office/powerpoint/2010/main" val="2217872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0"/>
            <a:ext cx="8118662" cy="6858000"/>
          </a:xfrm>
          <a:prstGeom prst="rect">
            <a:avLst/>
          </a:prstGeom>
        </p:spPr>
      </p:pic>
    </p:spTree>
    <p:extLst>
      <p:ext uri="{BB962C8B-B14F-4D97-AF65-F5344CB8AC3E}">
        <p14:creationId xmlns:p14="http://schemas.microsoft.com/office/powerpoint/2010/main" val="2059221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0650" y="857250"/>
            <a:ext cx="6858000" cy="5143500"/>
          </a:xfrm>
          <a:prstGeom prst="rect">
            <a:avLst/>
          </a:prstGeom>
        </p:spPr>
      </p:pic>
    </p:spTree>
    <p:extLst>
      <p:ext uri="{BB962C8B-B14F-4D97-AF65-F5344CB8AC3E}">
        <p14:creationId xmlns:p14="http://schemas.microsoft.com/office/powerpoint/2010/main" val="3148180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88" y="672040"/>
            <a:ext cx="10571998" cy="1186258"/>
          </a:xfrm>
        </p:spPr>
        <p:txBody>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Homeless Emergency Aid Program: Funding from the CA Homeless Coordinating and Financing Council </a:t>
            </a:r>
          </a:p>
        </p:txBody>
      </p:sp>
      <p:sp>
        <p:nvSpPr>
          <p:cNvPr id="3" name="Content Placeholder 2"/>
          <p:cNvSpPr>
            <a:spLocks noGrp="1"/>
          </p:cNvSpPr>
          <p:nvPr>
            <p:ph idx="1"/>
          </p:nvPr>
        </p:nvSpPr>
        <p:spPr>
          <a:xfrm>
            <a:off x="818712" y="2222287"/>
            <a:ext cx="10554574" cy="4028611"/>
          </a:xfrm>
        </p:spPr>
        <p:txBody>
          <a:bodyPr/>
          <a:lstStyle/>
          <a:p>
            <a:r>
              <a:rPr lang="en-US" sz="2500" dirty="0"/>
              <a:t>HEAP funding for 2018 requires a 5% minimum youth set-aside per Continuum of Care (</a:t>
            </a:r>
            <a:r>
              <a:rPr lang="en-US" sz="2500" dirty="0" err="1"/>
              <a:t>CoC</a:t>
            </a:r>
            <a:r>
              <a:rPr lang="en-US" sz="2500" dirty="0"/>
              <a:t>).</a:t>
            </a:r>
          </a:p>
          <a:p>
            <a:endParaRPr lang="en-US" sz="2500" dirty="0"/>
          </a:p>
          <a:p>
            <a:r>
              <a:rPr lang="en-US" sz="2500" dirty="0"/>
              <a:t>The HEAP application encourages and expects </a:t>
            </a:r>
            <a:r>
              <a:rPr lang="en-US" sz="2500" dirty="0" err="1"/>
              <a:t>CoCs</a:t>
            </a:r>
            <a:r>
              <a:rPr lang="en-US" sz="2500" dirty="0"/>
              <a:t> to work with youth advocates and related stakeholders to consider the level of investment that makes sense for this most vulnerable segment of the target population.</a:t>
            </a:r>
          </a:p>
          <a:p>
            <a:endParaRPr lang="en-US" dirty="0"/>
          </a:p>
        </p:txBody>
      </p:sp>
    </p:spTree>
    <p:extLst>
      <p:ext uri="{BB962C8B-B14F-4D97-AF65-F5344CB8AC3E}">
        <p14:creationId xmlns:p14="http://schemas.microsoft.com/office/powerpoint/2010/main" val="2596264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a:solidFill>
                  <a:schemeClr val="bg1"/>
                </a:solidFill>
              </a:rPr>
              <a:t>Resources</a:t>
            </a:r>
          </a:p>
        </p:txBody>
      </p:sp>
      <p:sp>
        <p:nvSpPr>
          <p:cNvPr id="3" name="Content Placeholder 2"/>
          <p:cNvSpPr>
            <a:spLocks noGrp="1"/>
          </p:cNvSpPr>
          <p:nvPr>
            <p:ph idx="1"/>
          </p:nvPr>
        </p:nvSpPr>
        <p:spPr/>
        <p:txBody>
          <a:bodyPr>
            <a:noAutofit/>
          </a:bodyPr>
          <a:lstStyle/>
          <a:p>
            <a:r>
              <a:rPr lang="en-US" sz="2000" dirty="0"/>
              <a:t>HQS Inspection Checklist (</a:t>
            </a:r>
            <a:r>
              <a:rPr lang="en-US" sz="2000" dirty="0">
                <a:hlinkClick r:id="rId3"/>
              </a:rPr>
              <a:t>https://www.hud.gov/sites/documents/DOC_11775.PDF</a:t>
            </a:r>
            <a:r>
              <a:rPr lang="en-US" sz="2000" dirty="0"/>
              <a:t>)</a:t>
            </a:r>
          </a:p>
          <a:p>
            <a:endParaRPr lang="en-US" sz="2200" dirty="0"/>
          </a:p>
          <a:p>
            <a:r>
              <a:rPr lang="en-US" sz="2200" dirty="0"/>
              <a:t>HCV Inspection Form HUD-52580-A (Includes Checklist and Guidance) </a:t>
            </a:r>
            <a:r>
              <a:rPr lang="en-US" sz="2000" dirty="0"/>
              <a:t>(</a:t>
            </a:r>
            <a:r>
              <a:rPr lang="en-US" sz="2000" dirty="0">
                <a:hlinkClick r:id="rId4"/>
              </a:rPr>
              <a:t>https://www.hud.gov/sites/documents/DOC_11742.PDF)</a:t>
            </a:r>
            <a:endParaRPr lang="en-US" sz="2000" dirty="0"/>
          </a:p>
          <a:p>
            <a:endParaRPr lang="en-US" sz="2000" dirty="0"/>
          </a:p>
          <a:p>
            <a:r>
              <a:rPr lang="en-US" sz="2000" dirty="0"/>
              <a:t>HQS FAQ (</a:t>
            </a:r>
            <a:r>
              <a:rPr lang="en-US" sz="2000" dirty="0">
                <a:hlinkClick r:id="rId5"/>
              </a:rPr>
              <a:t>https://www.hud.gov/sites/documents/DOC_9143.PDF</a:t>
            </a:r>
            <a:r>
              <a:rPr lang="en-US" sz="2000" dirty="0"/>
              <a:t>)</a:t>
            </a:r>
          </a:p>
          <a:p>
            <a:endParaRPr lang="en-US" sz="2200" dirty="0"/>
          </a:p>
          <a:p>
            <a:r>
              <a:rPr lang="en-US" sz="2200" dirty="0"/>
              <a:t>HUD’s “A Good Place to Live”  </a:t>
            </a:r>
            <a:r>
              <a:rPr lang="en-US" sz="2000" dirty="0"/>
              <a:t>(</a:t>
            </a:r>
            <a:r>
              <a:rPr lang="en-US" sz="2000" u="sng" dirty="0">
                <a:solidFill>
                  <a:srgbClr val="3366FF"/>
                </a:solidFill>
                <a:hlinkClick r:id="rId6"/>
              </a:rPr>
              <a:t>http://www.irccdd.com/rental/good-place-to-live.pdf</a:t>
            </a:r>
            <a:r>
              <a:rPr lang="en-US" sz="2000" dirty="0"/>
              <a:t>)</a:t>
            </a:r>
            <a:endParaRPr lang="en-US" sz="2000" dirty="0">
              <a:solidFill>
                <a:srgbClr val="3366FF"/>
              </a:solidFill>
            </a:endParaRPr>
          </a:p>
          <a:p>
            <a:pPr marL="0" indent="0">
              <a:buNone/>
            </a:pPr>
            <a:endParaRPr lang="en-US" sz="2000" dirty="0"/>
          </a:p>
          <a:p>
            <a:pPr lvl="1"/>
            <a:endParaRPr lang="en-US" sz="2200" dirty="0"/>
          </a:p>
          <a:p>
            <a:pPr lvl="1"/>
            <a:endParaRPr lang="en-US" sz="2200" dirty="0"/>
          </a:p>
          <a:p>
            <a:pPr lvl="1"/>
            <a:endParaRPr lang="en-US" sz="2200" dirty="0"/>
          </a:p>
          <a:p>
            <a:pPr lvl="1"/>
            <a:endParaRPr lang="en-US" sz="2200" dirty="0"/>
          </a:p>
          <a:p>
            <a:pPr lvl="1"/>
            <a:endParaRPr lang="en-US" sz="2200" dirty="0"/>
          </a:p>
        </p:txBody>
      </p:sp>
    </p:spTree>
    <p:extLst>
      <p:ext uri="{BB962C8B-B14F-4D97-AF65-F5344CB8AC3E}">
        <p14:creationId xmlns:p14="http://schemas.microsoft.com/office/powerpoint/2010/main" val="2338415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5580" y="1111344"/>
            <a:ext cx="9509760" cy="3970318"/>
          </a:xfrm>
          <a:prstGeom prst="rect">
            <a:avLst/>
          </a:prstGeom>
          <a:solidFill>
            <a:schemeClr val="accent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Garamond"/>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aramond"/>
              <a:ea typeface="+mn-ea"/>
              <a:cs typeface="+mn-cs"/>
            </a:endParaRPr>
          </a:p>
        </p:txBody>
      </p:sp>
      <p:pic>
        <p:nvPicPr>
          <p:cNvPr id="3" name="Picture 2"/>
          <p:cNvPicPr>
            <a:picLocks noChangeAspect="1"/>
          </p:cNvPicPr>
          <p:nvPr/>
        </p:nvPicPr>
        <p:blipFill>
          <a:blip r:embed="rId3"/>
          <a:stretch>
            <a:fillRect/>
          </a:stretch>
        </p:blipFill>
        <p:spPr>
          <a:xfrm>
            <a:off x="5248616" y="2131629"/>
            <a:ext cx="2360637" cy="2360637"/>
          </a:xfrm>
          <a:prstGeom prst="rect">
            <a:avLst/>
          </a:prstGeom>
        </p:spPr>
      </p:pic>
    </p:spTree>
    <p:extLst>
      <p:ext uri="{BB962C8B-B14F-4D97-AF65-F5344CB8AC3E}">
        <p14:creationId xmlns:p14="http://schemas.microsoft.com/office/powerpoint/2010/main" val="37227988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a:t>State Legislative and Funding Updates</a:t>
            </a:r>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11071477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18208A-C145-F445-B664-0CA4CE16E67A}"/>
              </a:ext>
            </a:extLst>
          </p:cNvPr>
          <p:cNvSpPr>
            <a:spLocks noGrp="1"/>
          </p:cNvSpPr>
          <p:nvPr>
            <p:ph type="title"/>
          </p:nvPr>
        </p:nvSpPr>
        <p:spPr/>
        <p:txBody>
          <a:bodyPr/>
          <a:lstStyle/>
          <a:p>
            <a:r>
              <a:rPr lang="en-US" sz="4400" dirty="0"/>
              <a:t>State Legislative and Funding Updates</a:t>
            </a:r>
            <a:br>
              <a:rPr lang="en-US" sz="4400" dirty="0"/>
            </a:br>
            <a:endParaRPr lang="en-US" dirty="0"/>
          </a:p>
        </p:txBody>
      </p:sp>
      <p:sp>
        <p:nvSpPr>
          <p:cNvPr id="4" name="Text Placeholder 3">
            <a:extLst>
              <a:ext uri="{FF2B5EF4-FFF2-40B4-BE49-F238E27FC236}">
                <a16:creationId xmlns:a16="http://schemas.microsoft.com/office/drawing/2014/main" xmlns="" id="{CA29E42E-1C92-6F4B-9952-930F1250CA40}"/>
              </a:ext>
            </a:extLst>
          </p:cNvPr>
          <p:cNvSpPr>
            <a:spLocks noGrp="1"/>
          </p:cNvSpPr>
          <p:nvPr>
            <p:ph type="body" sz="quarter" idx="16"/>
          </p:nvPr>
        </p:nvSpPr>
        <p:spPr/>
        <p:txBody>
          <a:bodyPr/>
          <a:lstStyle/>
          <a:p>
            <a:endParaRPr lang="en-US" dirty="0"/>
          </a:p>
          <a:p>
            <a:endParaRPr lang="en-US" dirty="0"/>
          </a:p>
          <a:p>
            <a:r>
              <a:rPr lang="en-US" sz="2400" u="sng" dirty="0"/>
              <a:t>Presenter</a:t>
            </a:r>
            <a:r>
              <a:rPr lang="en-US" sz="2400" dirty="0"/>
              <a:t>: </a:t>
            </a:r>
          </a:p>
          <a:p>
            <a:pPr marL="285750" indent="-285750">
              <a:buFont typeface="Arial" panose="020B0604020202020204" pitchFamily="34" charset="0"/>
              <a:buChar char="•"/>
            </a:pPr>
            <a:r>
              <a:rPr lang="en-US" sz="2400" b="1" dirty="0"/>
              <a:t>Christopher Martin </a:t>
            </a:r>
            <a:r>
              <a:rPr lang="en-US" sz="2400" dirty="0"/>
              <a:t>– Homeless Legislative Advocate, Housing California</a:t>
            </a:r>
          </a:p>
        </p:txBody>
      </p:sp>
    </p:spTree>
    <p:extLst>
      <p:ext uri="{BB962C8B-B14F-4D97-AF65-F5344CB8AC3E}">
        <p14:creationId xmlns:p14="http://schemas.microsoft.com/office/powerpoint/2010/main" val="39002306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a:t>Federal Legislative Updates</a:t>
            </a:r>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2"/>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39040975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95B2C-1007-7249-88D9-A39563FE6441}"/>
              </a:ext>
            </a:extLst>
          </p:cNvPr>
          <p:cNvSpPr>
            <a:spLocks noGrp="1"/>
          </p:cNvSpPr>
          <p:nvPr>
            <p:ph type="title"/>
          </p:nvPr>
        </p:nvSpPr>
        <p:spPr>
          <a:xfrm>
            <a:off x="406400" y="853440"/>
            <a:ext cx="11379200" cy="3820160"/>
          </a:xfrm>
        </p:spPr>
        <p:txBody>
          <a:bodyPr/>
          <a:lstStyle/>
          <a:p>
            <a:pPr algn="l"/>
            <a:r>
              <a:rPr lang="en-US" sz="5200" dirty="0"/>
              <a:t>Session Four:</a:t>
            </a:r>
            <a:br>
              <a:rPr lang="en-US" sz="5200" dirty="0"/>
            </a:br>
            <a:r>
              <a:rPr lang="en-US" sz="5400" dirty="0"/>
              <a:t>Preparing for New State Homeless Funding</a:t>
            </a:r>
            <a:endParaRPr lang="en-US" sz="5200" dirty="0"/>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3"/>
          <a:stretch>
            <a:fillRect/>
          </a:stretch>
        </p:blipFill>
        <p:spPr>
          <a:xfrm>
            <a:off x="8109552" y="5815252"/>
            <a:ext cx="3272446" cy="612053"/>
          </a:xfrm>
          <a:prstGeom prst="rect">
            <a:avLst/>
          </a:prstGeom>
          <a:effectLst/>
        </p:spPr>
      </p:pic>
    </p:spTree>
    <p:extLst>
      <p:ext uri="{BB962C8B-B14F-4D97-AF65-F5344CB8AC3E}">
        <p14:creationId xmlns:p14="http://schemas.microsoft.com/office/powerpoint/2010/main" val="38029017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EBFEEA-1EC8-7749-A999-B64DA89E878C}"/>
              </a:ext>
            </a:extLst>
          </p:cNvPr>
          <p:cNvSpPr>
            <a:spLocks noGrp="1"/>
          </p:cNvSpPr>
          <p:nvPr>
            <p:ph type="title"/>
          </p:nvPr>
        </p:nvSpPr>
        <p:spPr/>
        <p:txBody>
          <a:bodyPr/>
          <a:lstStyle/>
          <a:p>
            <a:r>
              <a:rPr lang="en-US" sz="4400" dirty="0"/>
              <a:t/>
            </a:r>
            <a:br>
              <a:rPr lang="en-US" sz="4400" dirty="0"/>
            </a:br>
            <a:r>
              <a:rPr lang="en-US" sz="4400" dirty="0"/>
              <a:t>Preparing for New State Homeless Funding</a:t>
            </a:r>
            <a:br>
              <a:rPr lang="en-US" sz="4400" dirty="0"/>
            </a:br>
            <a:endParaRPr lang="en-US" dirty="0"/>
          </a:p>
        </p:txBody>
      </p:sp>
      <p:sp>
        <p:nvSpPr>
          <p:cNvPr id="4" name="Text Placeholder 3">
            <a:extLst>
              <a:ext uri="{FF2B5EF4-FFF2-40B4-BE49-F238E27FC236}">
                <a16:creationId xmlns:a16="http://schemas.microsoft.com/office/drawing/2014/main" xmlns="" id="{F9EFE67D-8980-0B47-B61E-88D8FDDBEC39}"/>
              </a:ext>
            </a:extLst>
          </p:cNvPr>
          <p:cNvSpPr>
            <a:spLocks noGrp="1"/>
          </p:cNvSpPr>
          <p:nvPr>
            <p:ph type="body" sz="quarter" idx="16"/>
          </p:nvPr>
        </p:nvSpPr>
        <p:spPr/>
        <p:txBody>
          <a:bodyPr/>
          <a:lstStyle/>
          <a:p>
            <a:endParaRPr lang="en-US" dirty="0"/>
          </a:p>
          <a:p>
            <a:endParaRPr lang="en-US" dirty="0"/>
          </a:p>
          <a:p>
            <a:r>
              <a:rPr lang="en-US" sz="2400" u="sng" dirty="0"/>
              <a:t>Presenters</a:t>
            </a:r>
            <a:r>
              <a:rPr lang="en-US" sz="2400" dirty="0"/>
              <a:t>: </a:t>
            </a:r>
          </a:p>
          <a:p>
            <a:pPr marL="285750" indent="-285750">
              <a:buFont typeface="Arial" panose="020B0604020202020204" pitchFamily="34" charset="0"/>
              <a:buChar char="•"/>
            </a:pPr>
            <a:r>
              <a:rPr lang="en-US" sz="2400" b="1" dirty="0"/>
              <a:t>Jean </a:t>
            </a:r>
            <a:r>
              <a:rPr lang="en-US" sz="2400" b="1" dirty="0" err="1"/>
              <a:t>Waldine</a:t>
            </a:r>
            <a:r>
              <a:rPr lang="en-US" sz="2400" b="1" dirty="0"/>
              <a:t> Field</a:t>
            </a:r>
            <a:r>
              <a:rPr lang="en-US" sz="2400" dirty="0"/>
              <a:t>– Staff Attorney, HomeBase</a:t>
            </a:r>
          </a:p>
          <a:p>
            <a:pPr marL="285750" indent="-285750">
              <a:buFont typeface="Arial" panose="020B0604020202020204" pitchFamily="34" charset="0"/>
              <a:buChar char="•"/>
            </a:pPr>
            <a:r>
              <a:rPr lang="en-US" sz="2400" b="1" dirty="0" err="1"/>
              <a:t>Lahela</a:t>
            </a:r>
            <a:r>
              <a:rPr lang="en-US" sz="2400" b="1" dirty="0"/>
              <a:t> Mattox </a:t>
            </a:r>
            <a:r>
              <a:rPr lang="en-US" sz="2400" dirty="0"/>
              <a:t>- Local Government Liaison, BCHS</a:t>
            </a:r>
          </a:p>
        </p:txBody>
      </p:sp>
    </p:spTree>
    <p:extLst>
      <p:ext uri="{BB962C8B-B14F-4D97-AF65-F5344CB8AC3E}">
        <p14:creationId xmlns:p14="http://schemas.microsoft.com/office/powerpoint/2010/main" val="1232936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64BD2A-BBD3-DD4B-B439-A4BC58C4BF0E}"/>
              </a:ext>
            </a:extLst>
          </p:cNvPr>
          <p:cNvSpPr>
            <a:spLocks noGrp="1"/>
          </p:cNvSpPr>
          <p:nvPr>
            <p:ph type="title"/>
          </p:nvPr>
        </p:nvSpPr>
        <p:spPr/>
        <p:txBody>
          <a:bodyPr/>
          <a:lstStyle/>
          <a:p>
            <a:r>
              <a:rPr lang="en-US" dirty="0"/>
              <a:t>Major Programs, Many Acronyms</a:t>
            </a:r>
          </a:p>
        </p:txBody>
      </p:sp>
      <p:sp>
        <p:nvSpPr>
          <p:cNvPr id="3" name="Content Placeholder 2">
            <a:extLst>
              <a:ext uri="{FF2B5EF4-FFF2-40B4-BE49-F238E27FC236}">
                <a16:creationId xmlns:a16="http://schemas.microsoft.com/office/drawing/2014/main" xmlns="" id="{81E1D20D-B962-B945-AC10-120B817F2A41}"/>
              </a:ext>
            </a:extLst>
          </p:cNvPr>
          <p:cNvSpPr>
            <a:spLocks noGrp="1"/>
          </p:cNvSpPr>
          <p:nvPr>
            <p:ph idx="1"/>
          </p:nvPr>
        </p:nvSpPr>
        <p:spPr>
          <a:xfrm>
            <a:off x="818712" y="2222287"/>
            <a:ext cx="10554574" cy="4738952"/>
          </a:xfrm>
        </p:spPr>
        <p:txBody>
          <a:bodyPr/>
          <a:lstStyle/>
          <a:p>
            <a:r>
              <a:rPr lang="en-US" sz="2400" b="1" dirty="0"/>
              <a:t>HEAP</a:t>
            </a:r>
            <a:r>
              <a:rPr lang="en-US" sz="2400" dirty="0"/>
              <a:t> – Homeless Emergency Aid Program</a:t>
            </a:r>
          </a:p>
          <a:p>
            <a:r>
              <a:rPr lang="en-US" sz="2400" b="1" dirty="0"/>
              <a:t>SB2</a:t>
            </a:r>
            <a:r>
              <a:rPr lang="en-US" sz="2400" dirty="0"/>
              <a:t> – Year 1 Homeless Funding</a:t>
            </a:r>
          </a:p>
          <a:p>
            <a:pPr lvl="1"/>
            <a:r>
              <a:rPr lang="en-US" sz="2400" dirty="0"/>
              <a:t>CESH – California Emergency Solutions &amp; Housing Program</a:t>
            </a:r>
          </a:p>
          <a:p>
            <a:pPr lvl="1"/>
            <a:r>
              <a:rPr lang="en-US" sz="2400" dirty="0"/>
              <a:t>Housing for Healthy California</a:t>
            </a:r>
          </a:p>
          <a:p>
            <a:r>
              <a:rPr lang="en-US" sz="2400" b="1" dirty="0"/>
              <a:t>SB2</a:t>
            </a:r>
            <a:r>
              <a:rPr lang="en-US" sz="2400" dirty="0"/>
              <a:t> – Year 2 and Beyond</a:t>
            </a:r>
          </a:p>
          <a:p>
            <a:pPr lvl="1"/>
            <a:r>
              <a:rPr lang="en-US" sz="2400" dirty="0"/>
              <a:t>Distributed to CDBG entitlement communities or for smaller cities/counties by application</a:t>
            </a:r>
          </a:p>
          <a:p>
            <a:r>
              <a:rPr lang="en-US" sz="2400" b="1" dirty="0"/>
              <a:t>No Place Like Home </a:t>
            </a:r>
            <a:r>
              <a:rPr lang="en-US" sz="2400" dirty="0"/>
              <a:t>(NPLH)</a:t>
            </a:r>
          </a:p>
          <a:p>
            <a:r>
              <a:rPr lang="en-US" sz="2400" b="1" dirty="0"/>
              <a:t>Homeless Mentally Ill Outreach and Treatment</a:t>
            </a:r>
          </a:p>
          <a:p>
            <a:endParaRPr lang="en-US" dirty="0"/>
          </a:p>
        </p:txBody>
      </p:sp>
    </p:spTree>
    <p:extLst>
      <p:ext uri="{BB962C8B-B14F-4D97-AF65-F5344CB8AC3E}">
        <p14:creationId xmlns:p14="http://schemas.microsoft.com/office/powerpoint/2010/main" val="2169321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B84828-6C4E-2A4C-8334-F4EDEC72D63E}"/>
              </a:ext>
            </a:extLst>
          </p:cNvPr>
          <p:cNvSpPr>
            <a:spLocks noGrp="1"/>
          </p:cNvSpPr>
          <p:nvPr>
            <p:ph type="title"/>
          </p:nvPr>
        </p:nvSpPr>
        <p:spPr/>
        <p:txBody>
          <a:bodyPr/>
          <a:lstStyle/>
          <a:p>
            <a:r>
              <a:rPr lang="en-US" dirty="0"/>
              <a:t>Timelines and Status</a:t>
            </a:r>
          </a:p>
        </p:txBody>
      </p:sp>
      <p:sp>
        <p:nvSpPr>
          <p:cNvPr id="3" name="Content Placeholder 2">
            <a:extLst>
              <a:ext uri="{FF2B5EF4-FFF2-40B4-BE49-F238E27FC236}">
                <a16:creationId xmlns:a16="http://schemas.microsoft.com/office/drawing/2014/main" xmlns="" id="{326D878E-756D-E841-831E-D8B4C2CFF3AC}"/>
              </a:ext>
            </a:extLst>
          </p:cNvPr>
          <p:cNvSpPr>
            <a:spLocks noGrp="1"/>
          </p:cNvSpPr>
          <p:nvPr>
            <p:ph idx="1"/>
          </p:nvPr>
        </p:nvSpPr>
        <p:spPr>
          <a:xfrm>
            <a:off x="818712" y="2222287"/>
            <a:ext cx="10554574" cy="5255145"/>
          </a:xfrm>
        </p:spPr>
        <p:txBody>
          <a:bodyPr/>
          <a:lstStyle/>
          <a:p>
            <a:r>
              <a:rPr lang="en-US" sz="2200" b="1" dirty="0"/>
              <a:t>HEAP</a:t>
            </a:r>
            <a:r>
              <a:rPr lang="en-US" sz="2200" dirty="0"/>
              <a:t> – Round 1 NOFA released September 5, 2018; applications funded on rolling basis, deadline December 31, 2018; Round 2 February through April 2019.</a:t>
            </a:r>
          </a:p>
          <a:p>
            <a:r>
              <a:rPr lang="en-US" sz="2200" b="1" dirty="0"/>
              <a:t>CESH </a:t>
            </a:r>
            <a:r>
              <a:rPr lang="en-US" sz="2200" dirty="0"/>
              <a:t>–first-round NOFA issued August 15; response due September 27th; final deadline October 15</a:t>
            </a:r>
            <a:r>
              <a:rPr lang="en-US" sz="2200" baseline="30000" dirty="0"/>
              <a:t>th</a:t>
            </a:r>
            <a:r>
              <a:rPr lang="en-US" sz="2200" dirty="0"/>
              <a:t> for any funding</a:t>
            </a:r>
          </a:p>
          <a:p>
            <a:r>
              <a:rPr lang="en-US" sz="2200" b="1" dirty="0"/>
              <a:t>No Place Like Home </a:t>
            </a:r>
            <a:r>
              <a:rPr lang="en-US" sz="2200" dirty="0"/>
              <a:t>– NOFA released August 15, 2018, funds distributed on a rolling basis</a:t>
            </a:r>
          </a:p>
          <a:p>
            <a:r>
              <a:rPr lang="en-US" sz="2200" b="1" dirty="0"/>
              <a:t>Housing for Healthy California </a:t>
            </a:r>
            <a:r>
              <a:rPr lang="en-US" sz="2200" dirty="0"/>
              <a:t>– guidance out by December 2018; NOFA anticipated early 2019</a:t>
            </a:r>
          </a:p>
          <a:p>
            <a:r>
              <a:rPr lang="en-US" sz="2200" b="1" dirty="0"/>
              <a:t>Homeless Mentally Ill Outreach and Treatment </a:t>
            </a:r>
            <a:r>
              <a:rPr lang="en-US" sz="2200" dirty="0"/>
              <a:t>– DHCS released letter to counties on July 31</a:t>
            </a:r>
          </a:p>
          <a:p>
            <a:pPr marL="0" indent="0">
              <a:buNone/>
            </a:pPr>
            <a:endParaRPr lang="en-US" dirty="0"/>
          </a:p>
          <a:p>
            <a:endParaRPr lang="en-US" dirty="0"/>
          </a:p>
        </p:txBody>
      </p:sp>
    </p:spTree>
    <p:extLst>
      <p:ext uri="{BB962C8B-B14F-4D97-AF65-F5344CB8AC3E}">
        <p14:creationId xmlns:p14="http://schemas.microsoft.com/office/powerpoint/2010/main" val="39950415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60541" y="6053483"/>
            <a:ext cx="3272446" cy="612053"/>
          </a:xfrm>
          <a:prstGeom prst="rect">
            <a:avLst/>
          </a:prstGeom>
          <a:effectLst/>
        </p:spPr>
      </p:pic>
      <p:sp>
        <p:nvSpPr>
          <p:cNvPr id="2" name="Title 1">
            <a:extLst>
              <a:ext uri="{FF2B5EF4-FFF2-40B4-BE49-F238E27FC236}">
                <a16:creationId xmlns:a16="http://schemas.microsoft.com/office/drawing/2014/main" xmlns="" id="{CA7F32A6-0883-4D47-9D6A-C9841395F3B2}"/>
              </a:ext>
            </a:extLst>
          </p:cNvPr>
          <p:cNvSpPr>
            <a:spLocks noGrp="1"/>
          </p:cNvSpPr>
          <p:nvPr>
            <p:ph type="title"/>
          </p:nvPr>
        </p:nvSpPr>
        <p:spPr>
          <a:xfrm>
            <a:off x="810000" y="644896"/>
            <a:ext cx="10954108" cy="970450"/>
          </a:xfrm>
        </p:spPr>
        <p:txBody>
          <a:bodyPr/>
          <a:lstStyle/>
          <a:p>
            <a:r>
              <a:rPr lang="en-US" dirty="0"/>
              <a:t/>
            </a:r>
            <a:br>
              <a:rPr lang="en-US" dirty="0"/>
            </a:br>
            <a:r>
              <a:rPr lang="en-US" dirty="0"/>
              <a:t>HEAP Basics</a:t>
            </a:r>
          </a:p>
        </p:txBody>
      </p:sp>
      <p:sp>
        <p:nvSpPr>
          <p:cNvPr id="3" name="Content Placeholder 2">
            <a:extLst>
              <a:ext uri="{FF2B5EF4-FFF2-40B4-BE49-F238E27FC236}">
                <a16:creationId xmlns:a16="http://schemas.microsoft.com/office/drawing/2014/main" xmlns="" id="{AC1F4390-9145-8A4D-9912-72C7C1A8BACB}"/>
              </a:ext>
            </a:extLst>
          </p:cNvPr>
          <p:cNvSpPr>
            <a:spLocks noGrp="1"/>
          </p:cNvSpPr>
          <p:nvPr>
            <p:ph idx="1"/>
          </p:nvPr>
        </p:nvSpPr>
        <p:spPr>
          <a:xfrm>
            <a:off x="596290" y="2314796"/>
            <a:ext cx="10554574" cy="4248564"/>
          </a:xfrm>
        </p:spPr>
        <p:txBody>
          <a:bodyPr>
            <a:normAutofit/>
          </a:bodyPr>
          <a:lstStyle/>
          <a:p>
            <a:r>
              <a:rPr lang="en-US" sz="2200" dirty="0"/>
              <a:t>2018 state budget signed by Governor Brown on June 27, 2018 provides: </a:t>
            </a:r>
          </a:p>
          <a:p>
            <a:pPr lvl="1">
              <a:buFont typeface="Wingdings" charset="2"/>
              <a:buChar char="Ø"/>
            </a:pPr>
            <a:r>
              <a:rPr lang="en-US" sz="2200" b="1" dirty="0"/>
              <a:t>$250 million </a:t>
            </a:r>
            <a:r>
              <a:rPr lang="en-US" sz="2200" dirty="0"/>
              <a:t>to </a:t>
            </a:r>
            <a:r>
              <a:rPr lang="en-US" sz="2200" dirty="0" err="1"/>
              <a:t>CoCs</a:t>
            </a:r>
            <a:r>
              <a:rPr lang="en-US" sz="2200" dirty="0"/>
              <a:t> based on 2017 PIT count; </a:t>
            </a:r>
          </a:p>
          <a:p>
            <a:pPr lvl="1">
              <a:buFont typeface="Wingdings" charset="2"/>
              <a:buChar char="Ø"/>
            </a:pPr>
            <a:r>
              <a:rPr lang="en-US" sz="2200" b="1" dirty="0"/>
              <a:t>$100 million </a:t>
            </a:r>
            <a:r>
              <a:rPr lang="en-US" sz="2200" dirty="0"/>
              <a:t>to </a:t>
            </a:r>
            <a:r>
              <a:rPr lang="en-US" sz="2200" dirty="0" err="1"/>
              <a:t>CoCs</a:t>
            </a:r>
            <a:r>
              <a:rPr lang="en-US" sz="2200" dirty="0"/>
              <a:t> based on their percentage of the statewide 2017 homeless population; and </a:t>
            </a:r>
          </a:p>
          <a:p>
            <a:pPr lvl="1">
              <a:buFont typeface="Wingdings" charset="2"/>
              <a:buChar char="Ø"/>
            </a:pPr>
            <a:r>
              <a:rPr lang="en-US" sz="2200" b="1" dirty="0"/>
              <a:t>$150 million</a:t>
            </a:r>
            <a:r>
              <a:rPr lang="en-US" sz="2200" dirty="0"/>
              <a:t> to cities with a population over 330,000. </a:t>
            </a:r>
          </a:p>
          <a:p>
            <a:endParaRPr lang="en-US" dirty="0"/>
          </a:p>
        </p:txBody>
      </p:sp>
    </p:spTree>
    <p:extLst>
      <p:ext uri="{BB962C8B-B14F-4D97-AF65-F5344CB8AC3E}">
        <p14:creationId xmlns:p14="http://schemas.microsoft.com/office/powerpoint/2010/main" val="3272181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583910-C919-904F-9D96-C52D7620F2AD}"/>
              </a:ext>
            </a:extLst>
          </p:cNvPr>
          <p:cNvSpPr>
            <a:spLocks noGrp="1"/>
          </p:cNvSpPr>
          <p:nvPr>
            <p:ph type="title"/>
          </p:nvPr>
        </p:nvSpPr>
        <p:spPr/>
        <p:txBody>
          <a:bodyPr/>
          <a:lstStyle/>
          <a:p>
            <a:r>
              <a:rPr lang="en-US" dirty="0">
                <a:solidFill>
                  <a:schemeClr val="bg1"/>
                </a:solidFill>
              </a:rPr>
              <a:t>Definition of Homeless Youth</a:t>
            </a:r>
          </a:p>
        </p:txBody>
      </p:sp>
      <p:sp>
        <p:nvSpPr>
          <p:cNvPr id="3" name="Content Placeholder 2">
            <a:extLst>
              <a:ext uri="{FF2B5EF4-FFF2-40B4-BE49-F238E27FC236}">
                <a16:creationId xmlns:a16="http://schemas.microsoft.com/office/drawing/2014/main" xmlns="" id="{D88D4BF3-24C9-024B-B31C-7A8FBD63238E}"/>
              </a:ext>
            </a:extLst>
          </p:cNvPr>
          <p:cNvSpPr>
            <a:spLocks noGrp="1"/>
          </p:cNvSpPr>
          <p:nvPr>
            <p:ph idx="1"/>
          </p:nvPr>
        </p:nvSpPr>
        <p:spPr>
          <a:xfrm>
            <a:off x="541867" y="734518"/>
            <a:ext cx="10822707" cy="5632415"/>
          </a:xfrm>
        </p:spPr>
        <p:txBody>
          <a:bodyPr>
            <a:normAutofit/>
          </a:bodyPr>
          <a:lstStyle/>
          <a:p>
            <a:pPr marL="0" indent="0">
              <a:buNone/>
            </a:pPr>
            <a:r>
              <a:rPr lang="en-US" sz="3600" dirty="0">
                <a:solidFill>
                  <a:srgbClr val="E7E6E6">
                    <a:lumMod val="25000"/>
                  </a:srgbClr>
                </a:solidFill>
                <a:ea typeface="Tahoma" charset="0"/>
                <a:cs typeface="Tahoma" charset="0"/>
              </a:rPr>
              <a:t>Unaccompanied youth under the age of 25 who lack a fixed, regular, and adequate nighttime residence. </a:t>
            </a:r>
          </a:p>
        </p:txBody>
      </p:sp>
      <p:pic>
        <p:nvPicPr>
          <p:cNvPr id="4" name="Content Placeholder 4">
            <a:extLst>
              <a:ext uri="{FF2B5EF4-FFF2-40B4-BE49-F238E27FC236}">
                <a16:creationId xmlns:a16="http://schemas.microsoft.com/office/drawing/2014/main" xmlns="" id="{3EFD8D45-2DAF-C940-8CAF-336BC7E52253}"/>
              </a:ext>
            </a:extLst>
          </p:cNvPr>
          <p:cNvPicPr>
            <a:picLocks noChangeAspect="1"/>
          </p:cNvPicPr>
          <p:nvPr/>
        </p:nvPicPr>
        <p:blipFill>
          <a:blip r:embed="rId3"/>
          <a:stretch>
            <a:fillRect/>
          </a:stretch>
        </p:blipFill>
        <p:spPr>
          <a:xfrm>
            <a:off x="8735194" y="6063781"/>
            <a:ext cx="3272446" cy="612053"/>
          </a:xfrm>
          <a:prstGeom prst="rect">
            <a:avLst/>
          </a:prstGeom>
          <a:effectLst/>
        </p:spPr>
      </p:pic>
    </p:spTree>
    <p:extLst>
      <p:ext uri="{BB962C8B-B14F-4D97-AF65-F5344CB8AC3E}">
        <p14:creationId xmlns:p14="http://schemas.microsoft.com/office/powerpoint/2010/main" val="40193601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FC3CE-ACE1-4748-BE79-0ED9CEBA0152}"/>
              </a:ext>
            </a:extLst>
          </p:cNvPr>
          <p:cNvSpPr>
            <a:spLocks noGrp="1"/>
          </p:cNvSpPr>
          <p:nvPr>
            <p:ph type="title"/>
          </p:nvPr>
        </p:nvSpPr>
        <p:spPr/>
        <p:txBody>
          <a:bodyPr/>
          <a:lstStyle/>
          <a:p>
            <a:r>
              <a:rPr lang="en-US" dirty="0"/>
              <a:t>Eligible Activities</a:t>
            </a:r>
          </a:p>
        </p:txBody>
      </p:sp>
      <p:sp>
        <p:nvSpPr>
          <p:cNvPr id="3" name="Content Placeholder 2">
            <a:extLst>
              <a:ext uri="{FF2B5EF4-FFF2-40B4-BE49-F238E27FC236}">
                <a16:creationId xmlns:a16="http://schemas.microsoft.com/office/drawing/2014/main" xmlns="" id="{41467D23-8B49-A84D-8F6C-37AE13D8B8C0}"/>
              </a:ext>
            </a:extLst>
          </p:cNvPr>
          <p:cNvSpPr>
            <a:spLocks noGrp="1"/>
          </p:cNvSpPr>
          <p:nvPr>
            <p:ph idx="1"/>
          </p:nvPr>
        </p:nvSpPr>
        <p:spPr/>
        <p:txBody>
          <a:bodyPr>
            <a:normAutofit lnSpcReduction="10000"/>
          </a:bodyPr>
          <a:lstStyle/>
          <a:p>
            <a:endParaRPr lang="en-US" dirty="0"/>
          </a:p>
          <a:p>
            <a:pPr>
              <a:spcBef>
                <a:spcPts val="600"/>
              </a:spcBef>
            </a:pPr>
            <a:r>
              <a:rPr lang="en-US" sz="2200" dirty="0"/>
              <a:t>Created by Senate Bill 850; Administered by BCSH from Senate Bill 850</a:t>
            </a:r>
          </a:p>
          <a:p>
            <a:pPr>
              <a:spcBef>
                <a:spcPts val="600"/>
              </a:spcBef>
            </a:pPr>
            <a:r>
              <a:rPr lang="en-US" sz="2200" dirty="0"/>
              <a:t>Broad categories of eligible uses for “one-time uses that address homelessness”</a:t>
            </a:r>
          </a:p>
          <a:p>
            <a:pPr lvl="0">
              <a:spcBef>
                <a:spcPts val="600"/>
              </a:spcBef>
            </a:pPr>
            <a:r>
              <a:rPr lang="en-US" sz="2200" dirty="0"/>
              <a:t>Funds can be used for a variety of services and programs, including prevention, emergency shelters, bridge housing, motel vouchers, and supportive housing. </a:t>
            </a:r>
          </a:p>
          <a:p>
            <a:pPr lvl="0">
              <a:spcBef>
                <a:spcPts val="600"/>
              </a:spcBef>
            </a:pPr>
            <a:r>
              <a:rPr lang="en-US" sz="2200" dirty="0"/>
              <a:t>5% are required to be used to establish/expand services for youth experiencing or at-risk of homelessness</a:t>
            </a:r>
          </a:p>
          <a:p>
            <a:endParaRPr lang="en-US" dirty="0"/>
          </a:p>
          <a:p>
            <a:endParaRPr lang="en-US" dirty="0"/>
          </a:p>
        </p:txBody>
      </p:sp>
    </p:spTree>
    <p:extLst>
      <p:ext uri="{BB962C8B-B14F-4D97-AF65-F5344CB8AC3E}">
        <p14:creationId xmlns:p14="http://schemas.microsoft.com/office/powerpoint/2010/main" val="1609836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EB1D41-B2A6-6348-BE99-D520A590298F}"/>
              </a:ext>
            </a:extLst>
          </p:cNvPr>
          <p:cNvSpPr>
            <a:spLocks noGrp="1"/>
          </p:cNvSpPr>
          <p:nvPr>
            <p:ph type="title"/>
          </p:nvPr>
        </p:nvSpPr>
        <p:spPr/>
        <p:txBody>
          <a:bodyPr/>
          <a:lstStyle/>
          <a:p>
            <a:r>
              <a:rPr lang="en-US" dirty="0"/>
              <a:t>Ideas for Use</a:t>
            </a:r>
          </a:p>
        </p:txBody>
      </p:sp>
      <p:sp>
        <p:nvSpPr>
          <p:cNvPr id="3" name="Content Placeholder 2">
            <a:extLst>
              <a:ext uri="{FF2B5EF4-FFF2-40B4-BE49-F238E27FC236}">
                <a16:creationId xmlns:a16="http://schemas.microsoft.com/office/drawing/2014/main" xmlns="" id="{48BC5149-8FDA-A942-92B4-02F038557917}"/>
              </a:ext>
            </a:extLst>
          </p:cNvPr>
          <p:cNvSpPr>
            <a:spLocks noGrp="1"/>
          </p:cNvSpPr>
          <p:nvPr>
            <p:ph idx="1"/>
          </p:nvPr>
        </p:nvSpPr>
        <p:spPr>
          <a:xfrm>
            <a:off x="818712" y="2222287"/>
            <a:ext cx="10554574" cy="4901184"/>
          </a:xfrm>
        </p:spPr>
        <p:txBody>
          <a:bodyPr>
            <a:normAutofit/>
          </a:bodyPr>
          <a:lstStyle/>
          <a:p>
            <a:r>
              <a:rPr lang="en-US" dirty="0"/>
              <a:t>Establishing or expanding homeless prevention services or diversion programs;</a:t>
            </a:r>
          </a:p>
          <a:p>
            <a:r>
              <a:rPr lang="en-US" dirty="0"/>
              <a:t>Rental assistance to move people experiencing homelessness into permanent housing;</a:t>
            </a:r>
          </a:p>
          <a:p>
            <a:r>
              <a:rPr lang="en-US" dirty="0"/>
              <a:t>Operating subsidies to make existing affordable housing projects within reach for people experiencing homelessness or to make new affordable and supportive housing projects, already in the development pipeline, available to people experiencing homelessness;</a:t>
            </a:r>
          </a:p>
          <a:p>
            <a:r>
              <a:rPr lang="en-US" dirty="0"/>
              <a:t>Flexible housing subsidy pools, which combine resources from various sources to pay for rental assistance and services in supportive housing;</a:t>
            </a:r>
          </a:p>
          <a:p>
            <a:r>
              <a:rPr lang="en-US" dirty="0"/>
              <a:t>Site acquisition to develop supportive or affordable housing for people experiencing homelessness;</a:t>
            </a:r>
          </a:p>
          <a:p>
            <a:r>
              <a:rPr lang="en-US" dirty="0"/>
              <a:t>Gap funding for affordable and supportive housing projects in the development pipeline and expected to be leased up within the next one to two years;</a:t>
            </a:r>
          </a:p>
          <a:p>
            <a:endParaRPr lang="en-US" dirty="0"/>
          </a:p>
          <a:p>
            <a:endParaRPr lang="en-US" dirty="0"/>
          </a:p>
        </p:txBody>
      </p:sp>
    </p:spTree>
    <p:extLst>
      <p:ext uri="{BB962C8B-B14F-4D97-AF65-F5344CB8AC3E}">
        <p14:creationId xmlns:p14="http://schemas.microsoft.com/office/powerpoint/2010/main" val="16071440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B702B-9CDD-D742-B26B-DD9986E7B5D9}"/>
              </a:ext>
            </a:extLst>
          </p:cNvPr>
          <p:cNvSpPr>
            <a:spLocks noGrp="1"/>
          </p:cNvSpPr>
          <p:nvPr>
            <p:ph type="title"/>
          </p:nvPr>
        </p:nvSpPr>
        <p:spPr/>
        <p:txBody>
          <a:bodyPr/>
          <a:lstStyle/>
          <a:p>
            <a:r>
              <a:rPr lang="en-US" dirty="0"/>
              <a:t>Ideas for Use</a:t>
            </a:r>
          </a:p>
        </p:txBody>
      </p:sp>
      <p:sp>
        <p:nvSpPr>
          <p:cNvPr id="3" name="Content Placeholder 2">
            <a:extLst>
              <a:ext uri="{FF2B5EF4-FFF2-40B4-BE49-F238E27FC236}">
                <a16:creationId xmlns:a16="http://schemas.microsoft.com/office/drawing/2014/main" xmlns="" id="{8CC68F65-B080-C54E-A188-9E48DC0805AF}"/>
              </a:ext>
            </a:extLst>
          </p:cNvPr>
          <p:cNvSpPr>
            <a:spLocks noGrp="1"/>
          </p:cNvSpPr>
          <p:nvPr>
            <p:ph idx="1"/>
          </p:nvPr>
        </p:nvSpPr>
        <p:spPr>
          <a:xfrm>
            <a:off x="818712" y="2222287"/>
            <a:ext cx="10554574" cy="5151907"/>
          </a:xfrm>
        </p:spPr>
        <p:txBody>
          <a:bodyPr>
            <a:normAutofit/>
          </a:bodyPr>
          <a:lstStyle/>
          <a:p>
            <a:r>
              <a:rPr lang="en-US" dirty="0"/>
              <a:t>Landlord incentives, including vacancy payments;</a:t>
            </a:r>
          </a:p>
          <a:p>
            <a:r>
              <a:rPr lang="en-US" dirty="0"/>
              <a:t>Housing and services for youth experiencing homelessness; </a:t>
            </a:r>
          </a:p>
          <a:p>
            <a:r>
              <a:rPr lang="en-US" dirty="0"/>
              <a:t>Housing navigation services provided to interim housing recipients and/or connected to coordinated entry systems, to help people move quickly out of homelessness into housing; </a:t>
            </a:r>
          </a:p>
          <a:p>
            <a:r>
              <a:rPr lang="en-US" dirty="0"/>
              <a:t>Move-in assistance to assist people moving into affordable and supportive housing to stabilize;</a:t>
            </a:r>
          </a:p>
          <a:p>
            <a:r>
              <a:rPr lang="en-US" dirty="0"/>
              <a:t>Emergency assistance including capital improvements for emergency shelters, establishing navigation centers, respite/recuperative care, and motel vouchers; and</a:t>
            </a:r>
          </a:p>
          <a:p>
            <a:r>
              <a:rPr lang="en-US" dirty="0"/>
              <a:t>Piloting innovative service or housing models, diversion programs, or youth homelessness interventions, such as shared housing or host homes. </a:t>
            </a:r>
          </a:p>
          <a:p>
            <a:endParaRPr lang="en-US" dirty="0"/>
          </a:p>
          <a:p>
            <a:endParaRPr lang="en-US" dirty="0"/>
          </a:p>
        </p:txBody>
      </p:sp>
    </p:spTree>
    <p:extLst>
      <p:ext uri="{BB962C8B-B14F-4D97-AF65-F5344CB8AC3E}">
        <p14:creationId xmlns:p14="http://schemas.microsoft.com/office/powerpoint/2010/main" val="29400061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03CC8B-98BE-A246-82B1-235AE7073E49}"/>
              </a:ext>
            </a:extLst>
          </p:cNvPr>
          <p:cNvSpPr>
            <a:spLocks noGrp="1"/>
          </p:cNvSpPr>
          <p:nvPr>
            <p:ph type="title"/>
          </p:nvPr>
        </p:nvSpPr>
        <p:spPr>
          <a:xfrm>
            <a:off x="810000" y="595469"/>
            <a:ext cx="10879492" cy="970450"/>
          </a:xfrm>
        </p:spPr>
        <p:txBody>
          <a:bodyPr/>
          <a:lstStyle/>
          <a:p>
            <a:r>
              <a:rPr lang="en-US" dirty="0"/>
              <a:t>Applying for Homeless Emergency Aid Program Funding</a:t>
            </a:r>
          </a:p>
        </p:txBody>
      </p:sp>
      <p:sp>
        <p:nvSpPr>
          <p:cNvPr id="4" name="Content Placeholder 2">
            <a:extLst>
              <a:ext uri="{FF2B5EF4-FFF2-40B4-BE49-F238E27FC236}">
                <a16:creationId xmlns:a16="http://schemas.microsoft.com/office/drawing/2014/main" xmlns="" id="{EC0BC565-769D-BA49-B086-BABE5E6F4D81}"/>
              </a:ext>
            </a:extLst>
          </p:cNvPr>
          <p:cNvSpPr>
            <a:spLocks noGrp="1"/>
          </p:cNvSpPr>
          <p:nvPr>
            <p:ph idx="1"/>
          </p:nvPr>
        </p:nvSpPr>
        <p:spPr>
          <a:xfrm>
            <a:off x="810000" y="1802373"/>
            <a:ext cx="10554574" cy="5055627"/>
          </a:xfrm>
        </p:spPr>
        <p:txBody>
          <a:bodyPr>
            <a:normAutofit/>
          </a:bodyPr>
          <a:lstStyle/>
          <a:p>
            <a:pPr lvl="0"/>
            <a:r>
              <a:rPr lang="en-US" sz="2000" dirty="0"/>
              <a:t>Eligible applicants are “Administrative Entities” designated as collaborative applicants for CoC funds. </a:t>
            </a:r>
          </a:p>
          <a:p>
            <a:pPr lvl="0"/>
            <a:r>
              <a:rPr lang="en-US" sz="2000" dirty="0"/>
              <a:t>The application for funding must demonstrate current and future collaboration with other city, county, and nonprofit partners.</a:t>
            </a:r>
          </a:p>
          <a:p>
            <a:pPr lvl="0"/>
            <a:r>
              <a:rPr lang="en-US" sz="2000" dirty="0"/>
              <a:t>Applicants must conduct a local collaborative application process to determine how HEAP funds will be utilized in the CoC.</a:t>
            </a:r>
          </a:p>
          <a:p>
            <a:r>
              <a:rPr lang="en-US" sz="2000" dirty="0"/>
              <a:t>Jurisdictions receiving funding must have declared an emergency shelter crisis (pursuant to Section 8698 of the Government Code)  </a:t>
            </a:r>
          </a:p>
          <a:p>
            <a:pPr lvl="1"/>
            <a:endParaRPr lang="en-US" sz="1800" dirty="0"/>
          </a:p>
        </p:txBody>
      </p:sp>
      <p:pic>
        <p:nvPicPr>
          <p:cNvPr id="5"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58566" y="6096652"/>
            <a:ext cx="3272446" cy="612053"/>
          </a:xfrm>
          <a:prstGeom prst="rect">
            <a:avLst/>
          </a:prstGeom>
          <a:effectLst/>
        </p:spPr>
      </p:pic>
    </p:spTree>
    <p:extLst>
      <p:ext uri="{BB962C8B-B14F-4D97-AF65-F5344CB8AC3E}">
        <p14:creationId xmlns:p14="http://schemas.microsoft.com/office/powerpoint/2010/main" val="2969551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BC6E97-42AF-7F41-9B9F-5755BE33A84F}"/>
              </a:ext>
            </a:extLst>
          </p:cNvPr>
          <p:cNvSpPr>
            <a:spLocks noGrp="1"/>
          </p:cNvSpPr>
          <p:nvPr>
            <p:ph type="title"/>
          </p:nvPr>
        </p:nvSpPr>
        <p:spPr/>
        <p:txBody>
          <a:bodyPr/>
          <a:lstStyle/>
          <a:p>
            <a:r>
              <a:rPr lang="en-US" dirty="0"/>
              <a:t>Local Collaborative Application Process</a:t>
            </a:r>
          </a:p>
        </p:txBody>
      </p:sp>
      <p:sp>
        <p:nvSpPr>
          <p:cNvPr id="3" name="Content Placeholder 2">
            <a:extLst>
              <a:ext uri="{FF2B5EF4-FFF2-40B4-BE49-F238E27FC236}">
                <a16:creationId xmlns:a16="http://schemas.microsoft.com/office/drawing/2014/main" xmlns="" id="{1A45C1AA-5E16-124C-AD6F-7C6142593776}"/>
              </a:ext>
            </a:extLst>
          </p:cNvPr>
          <p:cNvSpPr>
            <a:spLocks noGrp="1"/>
          </p:cNvSpPr>
          <p:nvPr>
            <p:ph idx="1"/>
          </p:nvPr>
        </p:nvSpPr>
        <p:spPr>
          <a:xfrm>
            <a:off x="818712" y="2222287"/>
            <a:ext cx="10554574" cy="4517726"/>
          </a:xfrm>
        </p:spPr>
        <p:txBody>
          <a:bodyPr>
            <a:noAutofit/>
          </a:bodyPr>
          <a:lstStyle/>
          <a:p>
            <a:r>
              <a:rPr lang="en-US" sz="2000" dirty="0"/>
              <a:t>Must demonstrate coordination with stakeholders including homeless service and housing providers, law enforcement, cities, and homeless advocates </a:t>
            </a:r>
          </a:p>
          <a:p>
            <a:r>
              <a:rPr lang="en-US" sz="2000" dirty="0"/>
              <a:t>CoC may make sub-awards to qualified entities to carry funded activities within areas with approved shelter crisis status. </a:t>
            </a:r>
          </a:p>
          <a:p>
            <a:r>
              <a:rPr lang="en-US" sz="2000" dirty="0"/>
              <a:t>Must occur prior to application submission and may include:</a:t>
            </a:r>
          </a:p>
          <a:p>
            <a:pPr lvl="1"/>
            <a:r>
              <a:rPr lang="en-US" sz="2000" dirty="0"/>
              <a:t>a public community meeting or regional homeless taskforce meeting</a:t>
            </a:r>
          </a:p>
          <a:p>
            <a:pPr lvl="1"/>
            <a:r>
              <a:rPr lang="en-US" sz="2000" dirty="0"/>
              <a:t>letters of support with signatures of endorsement </a:t>
            </a:r>
          </a:p>
          <a:p>
            <a:pPr lvl="1"/>
            <a:r>
              <a:rPr lang="en-US" sz="2000" dirty="0"/>
              <a:t>an adopted homeless plan </a:t>
            </a:r>
          </a:p>
          <a:p>
            <a:pPr lvl="1"/>
            <a:r>
              <a:rPr lang="en-US" sz="2000" dirty="0"/>
              <a:t>an adopted budget which includes HEAP funds </a:t>
            </a:r>
          </a:p>
          <a:p>
            <a:r>
              <a:rPr lang="en-US" sz="2000" dirty="0"/>
              <a:t>Proof of a public process = sign-in sheets, meeting minutes, agendas, public comment logs, etc.</a:t>
            </a:r>
          </a:p>
        </p:txBody>
      </p:sp>
    </p:spTree>
    <p:extLst>
      <p:ext uri="{BB962C8B-B14F-4D97-AF65-F5344CB8AC3E}">
        <p14:creationId xmlns:p14="http://schemas.microsoft.com/office/powerpoint/2010/main" val="2988932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7CFE71-0126-4447-AC9D-500AEF5B0F01}"/>
              </a:ext>
            </a:extLst>
          </p:cNvPr>
          <p:cNvSpPr>
            <a:spLocks noGrp="1"/>
          </p:cNvSpPr>
          <p:nvPr>
            <p:ph type="title"/>
          </p:nvPr>
        </p:nvSpPr>
        <p:spPr/>
        <p:txBody>
          <a:bodyPr/>
          <a:lstStyle/>
          <a:p>
            <a:r>
              <a:rPr lang="en-US" dirty="0"/>
              <a:t>Shelter Crisis Requirement</a:t>
            </a:r>
          </a:p>
        </p:txBody>
      </p:sp>
      <p:sp>
        <p:nvSpPr>
          <p:cNvPr id="3" name="Content Placeholder 2">
            <a:extLst>
              <a:ext uri="{FF2B5EF4-FFF2-40B4-BE49-F238E27FC236}">
                <a16:creationId xmlns:a16="http://schemas.microsoft.com/office/drawing/2014/main" xmlns="" id="{8FD60BD1-7F12-444B-897B-529603B9EF9D}"/>
              </a:ext>
            </a:extLst>
          </p:cNvPr>
          <p:cNvSpPr>
            <a:spLocks noGrp="1"/>
          </p:cNvSpPr>
          <p:nvPr>
            <p:ph idx="1"/>
          </p:nvPr>
        </p:nvSpPr>
        <p:spPr>
          <a:xfrm>
            <a:off x="810000" y="2433302"/>
            <a:ext cx="10554574" cy="4262466"/>
          </a:xfrm>
        </p:spPr>
        <p:txBody>
          <a:bodyPr>
            <a:normAutofit/>
          </a:bodyPr>
          <a:lstStyle/>
          <a:p>
            <a:r>
              <a:rPr lang="en-US" sz="2200" dirty="0"/>
              <a:t>Jurisdictions receiving funding must have declared an emergency shelter crisis </a:t>
            </a:r>
          </a:p>
          <a:p>
            <a:r>
              <a:rPr lang="en-US" sz="2200" dirty="0"/>
              <a:t>Must provide proof of the declaration with their application for funding. </a:t>
            </a:r>
          </a:p>
          <a:p>
            <a:r>
              <a:rPr lang="en-US" sz="2200" dirty="0"/>
              <a:t>Each city must declare a shelter crisis in order to have projects funded in its jurisdiction. </a:t>
            </a:r>
          </a:p>
          <a:p>
            <a:r>
              <a:rPr lang="en-US" sz="2200" dirty="0"/>
              <a:t>Counties may declare a shelter crisis only for the unincorporated areas of the county.</a:t>
            </a:r>
          </a:p>
          <a:p>
            <a:r>
              <a:rPr lang="en-US" sz="2200" dirty="0" err="1"/>
              <a:t>CoCs</a:t>
            </a:r>
            <a:r>
              <a:rPr lang="en-US" sz="2200" dirty="0"/>
              <a:t> with point-in-time counts of under 1,000 people may submit a waiver.</a:t>
            </a:r>
          </a:p>
          <a:p>
            <a:endParaRPr lang="en-US" dirty="0"/>
          </a:p>
          <a:p>
            <a:endParaRPr lang="en-US" dirty="0"/>
          </a:p>
        </p:txBody>
      </p:sp>
    </p:spTree>
    <p:extLst>
      <p:ext uri="{BB962C8B-B14F-4D97-AF65-F5344CB8AC3E}">
        <p14:creationId xmlns:p14="http://schemas.microsoft.com/office/powerpoint/2010/main" val="213780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4F8E0-1981-F943-A8D7-759BE6ABC586}"/>
              </a:ext>
            </a:extLst>
          </p:cNvPr>
          <p:cNvSpPr>
            <a:spLocks noGrp="1"/>
          </p:cNvSpPr>
          <p:nvPr>
            <p:ph type="title"/>
          </p:nvPr>
        </p:nvSpPr>
        <p:spPr/>
        <p:txBody>
          <a:bodyPr/>
          <a:lstStyle/>
          <a:p>
            <a:r>
              <a:rPr lang="en-US" dirty="0"/>
              <a:t>What is a shelter crisis?</a:t>
            </a:r>
          </a:p>
        </p:txBody>
      </p:sp>
      <p:sp>
        <p:nvSpPr>
          <p:cNvPr id="3" name="Content Placeholder 2">
            <a:extLst>
              <a:ext uri="{FF2B5EF4-FFF2-40B4-BE49-F238E27FC236}">
                <a16:creationId xmlns:a16="http://schemas.microsoft.com/office/drawing/2014/main" xmlns="" id="{B365F3DF-E050-A34F-95DF-A00B66A6FBFC}"/>
              </a:ext>
            </a:extLst>
          </p:cNvPr>
          <p:cNvSpPr>
            <a:spLocks noGrp="1"/>
          </p:cNvSpPr>
          <p:nvPr>
            <p:ph idx="1"/>
          </p:nvPr>
        </p:nvSpPr>
        <p:spPr>
          <a:xfrm>
            <a:off x="818712" y="2222287"/>
            <a:ext cx="10554574" cy="4242681"/>
          </a:xfrm>
        </p:spPr>
        <p:txBody>
          <a:bodyPr>
            <a:normAutofit/>
          </a:bodyPr>
          <a:lstStyle/>
          <a:p>
            <a:r>
              <a:rPr lang="en-US" sz="2000" dirty="0"/>
              <a:t>California Government Code Section 8698 defines a a shelter crisis as: </a:t>
            </a:r>
          </a:p>
          <a:p>
            <a:pPr lvl="1">
              <a:buFont typeface="Wingdings" charset="2"/>
              <a:buChar char="Ø"/>
            </a:pPr>
            <a:r>
              <a:rPr lang="en-US" sz="2000" dirty="0"/>
              <a:t>“the duly proclaimed existence of a situation in which a significant number of persons are without the ability to obtain shelter, resulting in a threat to their health and safety.” </a:t>
            </a:r>
          </a:p>
          <a:p>
            <a:r>
              <a:rPr lang="en-US" sz="2000" dirty="0"/>
              <a:t>Allows for use of public facilities for emergency shelter.</a:t>
            </a:r>
          </a:p>
          <a:p>
            <a:r>
              <a:rPr lang="en-US" sz="2000" dirty="0"/>
              <a:t>Suspends state/local requirements prescribing standards of housing, health, and safety for those facilities.</a:t>
            </a:r>
          </a:p>
          <a:p>
            <a:r>
              <a:rPr lang="en-US" sz="2000" dirty="0"/>
              <a:t>Limits liability for ordinary negligence in those facilities.</a:t>
            </a:r>
          </a:p>
          <a:p>
            <a:pPr lvl="1"/>
            <a:endParaRPr lang="en-US" dirty="0"/>
          </a:p>
          <a:p>
            <a:endParaRPr lang="en-US" dirty="0"/>
          </a:p>
        </p:txBody>
      </p:sp>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58566" y="6047559"/>
            <a:ext cx="3272446" cy="612053"/>
          </a:xfrm>
          <a:prstGeom prst="rect">
            <a:avLst/>
          </a:prstGeom>
          <a:effectLst/>
        </p:spPr>
      </p:pic>
    </p:spTree>
    <p:extLst>
      <p:ext uri="{BB962C8B-B14F-4D97-AF65-F5344CB8AC3E}">
        <p14:creationId xmlns:p14="http://schemas.microsoft.com/office/powerpoint/2010/main" val="2520669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Declare a Shelter Crisis</a:t>
            </a:r>
          </a:p>
        </p:txBody>
      </p:sp>
      <p:sp>
        <p:nvSpPr>
          <p:cNvPr id="3" name="Content Placeholder 2"/>
          <p:cNvSpPr>
            <a:spLocks noGrp="1"/>
          </p:cNvSpPr>
          <p:nvPr>
            <p:ph idx="1"/>
          </p:nvPr>
        </p:nvSpPr>
        <p:spPr>
          <a:xfrm>
            <a:off x="818712" y="2061382"/>
            <a:ext cx="10554574" cy="4796617"/>
          </a:xfrm>
        </p:spPr>
        <p:txBody>
          <a:bodyPr>
            <a:normAutofit/>
          </a:bodyPr>
          <a:lstStyle/>
          <a:p>
            <a:r>
              <a:rPr lang="en-US" sz="2000" dirty="0"/>
              <a:t>A shelter crisis may be declared by a governing body, including: </a:t>
            </a:r>
          </a:p>
          <a:p>
            <a:pPr lvl="1">
              <a:buFont typeface="Wingdings" charset="2"/>
              <a:buChar char="Ø"/>
            </a:pPr>
            <a:r>
              <a:rPr lang="en-US" sz="2000" dirty="0"/>
              <a:t>the governor for the state </a:t>
            </a:r>
          </a:p>
          <a:p>
            <a:pPr lvl="1">
              <a:buFont typeface="Wingdings" charset="2"/>
              <a:buChar char="Ø"/>
            </a:pPr>
            <a:r>
              <a:rPr lang="en-US" sz="2000" dirty="0"/>
              <a:t>the legislative body for a city or city and county</a:t>
            </a:r>
          </a:p>
          <a:p>
            <a:pPr lvl="1">
              <a:buFont typeface="Wingdings" charset="2"/>
              <a:buChar char="Ø"/>
            </a:pPr>
            <a:r>
              <a:rPr lang="en-US" sz="2000" dirty="0"/>
              <a:t>the board of supervisors for a county </a:t>
            </a:r>
          </a:p>
          <a:p>
            <a:r>
              <a:rPr lang="en-US" sz="2000" dirty="0"/>
              <a:t>Declaration can be made upon finding that: </a:t>
            </a:r>
          </a:p>
          <a:p>
            <a:pPr lvl="1">
              <a:buFont typeface="Wingdings" charset="2"/>
              <a:buChar char="Ø"/>
            </a:pPr>
            <a:r>
              <a:rPr lang="en-US" sz="2000" dirty="0"/>
              <a:t>a significant number of people in the jurisdiction cannot obtain shelter, and </a:t>
            </a:r>
          </a:p>
          <a:p>
            <a:pPr lvl="1">
              <a:buFont typeface="Wingdings" charset="2"/>
              <a:buChar char="Ø"/>
            </a:pPr>
            <a:r>
              <a:rPr lang="en-US" sz="2000" dirty="0"/>
              <a:t>that the situation has resulted in a threat to their health and safety. </a:t>
            </a:r>
          </a:p>
          <a:p>
            <a:r>
              <a:rPr lang="en-US" sz="2000" dirty="0"/>
              <a:t>BCSH has created a sample declaration </a:t>
            </a:r>
          </a:p>
          <a:p>
            <a:endParaRPr lang="en-US" sz="2000" dirty="0"/>
          </a:p>
          <a:p>
            <a:pPr marL="457200" lvl="1" indent="0">
              <a:buNone/>
            </a:pPr>
            <a:endParaRPr lang="en-US" sz="2200" dirty="0"/>
          </a:p>
        </p:txBody>
      </p:sp>
      <p:pic>
        <p:nvPicPr>
          <p:cNvPr id="4" name="Content Placeholder 4">
            <a:extLst>
              <a:ext uri="{FF2B5EF4-FFF2-40B4-BE49-F238E27FC236}">
                <a16:creationId xmlns:a16="http://schemas.microsoft.com/office/drawing/2014/main" xmlns="" id="{46DFD274-C814-B54A-8317-293A876444AE}"/>
              </a:ext>
            </a:extLst>
          </p:cNvPr>
          <p:cNvPicPr>
            <a:picLocks noChangeAspect="1"/>
          </p:cNvPicPr>
          <p:nvPr/>
        </p:nvPicPr>
        <p:blipFill>
          <a:blip r:embed="rId3"/>
          <a:stretch>
            <a:fillRect/>
          </a:stretch>
        </p:blipFill>
        <p:spPr>
          <a:xfrm>
            <a:off x="8726482" y="6079644"/>
            <a:ext cx="3272446" cy="612053"/>
          </a:xfrm>
          <a:prstGeom prst="rect">
            <a:avLst/>
          </a:prstGeom>
          <a:effectLst/>
        </p:spPr>
      </p:pic>
    </p:spTree>
    <p:extLst>
      <p:ext uri="{BB962C8B-B14F-4D97-AF65-F5344CB8AC3E}">
        <p14:creationId xmlns:p14="http://schemas.microsoft.com/office/powerpoint/2010/main" val="6686637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B575A-90B7-47B1-998A-EA029FD907F0}"/>
              </a:ext>
            </a:extLst>
          </p:cNvPr>
          <p:cNvSpPr>
            <a:spLocks noGrp="1"/>
          </p:cNvSpPr>
          <p:nvPr>
            <p:ph type="title"/>
          </p:nvPr>
        </p:nvSpPr>
        <p:spPr/>
        <p:txBody>
          <a:bodyPr/>
          <a:lstStyle/>
          <a:p>
            <a:r>
              <a:rPr lang="en-US" dirty="0"/>
              <a:t>HEAP Application &amp; Timeline</a:t>
            </a:r>
          </a:p>
        </p:txBody>
      </p:sp>
      <p:sp>
        <p:nvSpPr>
          <p:cNvPr id="3" name="Content Placeholder 2">
            <a:extLst>
              <a:ext uri="{FF2B5EF4-FFF2-40B4-BE49-F238E27FC236}">
                <a16:creationId xmlns:a16="http://schemas.microsoft.com/office/drawing/2014/main" xmlns="" id="{CC82CA2B-C03D-478F-9075-22BC9716BEE2}"/>
              </a:ext>
            </a:extLst>
          </p:cNvPr>
          <p:cNvSpPr>
            <a:spLocks noGrp="1"/>
          </p:cNvSpPr>
          <p:nvPr>
            <p:ph idx="1"/>
          </p:nvPr>
        </p:nvSpPr>
        <p:spPr>
          <a:xfrm>
            <a:off x="818712" y="1898730"/>
            <a:ext cx="10554574" cy="4959270"/>
          </a:xfrm>
        </p:spPr>
        <p:txBody>
          <a:bodyPr>
            <a:normAutofit/>
          </a:bodyPr>
          <a:lstStyle/>
          <a:p>
            <a:pPr>
              <a:buFont typeface="Wingdings 2" pitchFamily="2" charset="2"/>
              <a:buChar char=""/>
            </a:pPr>
            <a:r>
              <a:rPr lang="en-US" sz="2000" dirty="0"/>
              <a:t>Round 1 NOFA released Sept. 5 until Oct; Round 2 in January 2019</a:t>
            </a:r>
          </a:p>
          <a:p>
            <a:pPr>
              <a:buFont typeface="Wingdings 2" pitchFamily="2" charset="2"/>
              <a:buChar char=""/>
            </a:pPr>
            <a:r>
              <a:rPr lang="en-US" sz="2000" dirty="0"/>
              <a:t>Awards made on rolling basis – sooner you apply, sooner you get the funding</a:t>
            </a:r>
          </a:p>
          <a:p>
            <a:pPr>
              <a:buFont typeface="Wingdings 2" pitchFamily="2" charset="2"/>
              <a:buChar char=""/>
            </a:pPr>
            <a:r>
              <a:rPr lang="en-US" sz="2000" dirty="0"/>
              <a:t>50% obligated by 1/1/20; 100% obligated by 6/30/21 </a:t>
            </a:r>
          </a:p>
          <a:p>
            <a:pPr>
              <a:buFont typeface="Wingdings 2" pitchFamily="2" charset="2"/>
              <a:buChar char=""/>
            </a:pPr>
            <a:r>
              <a:rPr lang="en-US" sz="2000" dirty="0"/>
              <a:t>Will have to designate proposed activities by jurisdiction and estimated $</a:t>
            </a:r>
          </a:p>
          <a:p>
            <a:pPr>
              <a:buFont typeface="Wingdings 2" pitchFamily="2" charset="2"/>
              <a:buChar char=""/>
            </a:pPr>
            <a:r>
              <a:rPr lang="en-US" sz="2000" dirty="0"/>
              <a:t>Also will need:</a:t>
            </a:r>
          </a:p>
          <a:p>
            <a:pPr lvl="1" defTabSz="914400">
              <a:spcBef>
                <a:spcPts val="0"/>
              </a:spcBef>
              <a:spcAft>
                <a:spcPts val="0"/>
              </a:spcAft>
              <a:buFont typeface="Wingdings" pitchFamily="2" charset="2"/>
              <a:buChar char="Ø"/>
              <a:defRPr/>
            </a:pPr>
            <a:r>
              <a:rPr lang="en-US" sz="2000" dirty="0"/>
              <a:t>2017 PIT</a:t>
            </a:r>
          </a:p>
          <a:p>
            <a:pPr lvl="1" defTabSz="914400">
              <a:spcBef>
                <a:spcPts val="0"/>
              </a:spcBef>
              <a:spcAft>
                <a:spcPts val="0"/>
              </a:spcAft>
              <a:buFont typeface="Wingdings" pitchFamily="2" charset="2"/>
              <a:buChar char="Ø"/>
              <a:defRPr/>
            </a:pPr>
            <a:r>
              <a:rPr lang="en-US" sz="2000" dirty="0"/>
              <a:t>Verification of shelter crisis for each jurisdiction applying for funding (or waiver)</a:t>
            </a:r>
          </a:p>
          <a:p>
            <a:pPr lvl="1" defTabSz="914400">
              <a:spcBef>
                <a:spcPts val="0"/>
              </a:spcBef>
              <a:spcAft>
                <a:spcPts val="0"/>
              </a:spcAft>
              <a:buFont typeface="Wingdings" pitchFamily="2" charset="2"/>
              <a:buChar char="Ø"/>
              <a:defRPr/>
            </a:pPr>
            <a:r>
              <a:rPr lang="en-US" sz="2000" dirty="0"/>
              <a:t>Verification of collaboration with other city/county/nonprofit partners</a:t>
            </a:r>
          </a:p>
          <a:p>
            <a:pPr lvl="1" defTabSz="914400">
              <a:spcBef>
                <a:spcPts val="0"/>
              </a:spcBef>
              <a:spcAft>
                <a:spcPts val="0"/>
              </a:spcAft>
              <a:buFont typeface="Wingdings" pitchFamily="2" charset="2"/>
              <a:buChar char="Ø"/>
              <a:defRPr/>
            </a:pPr>
            <a:r>
              <a:rPr lang="en-US" sz="2000" dirty="0"/>
              <a:t>Payment forms</a:t>
            </a:r>
          </a:p>
        </p:txBody>
      </p:sp>
    </p:spTree>
    <p:extLst>
      <p:ext uri="{BB962C8B-B14F-4D97-AF65-F5344CB8AC3E}">
        <p14:creationId xmlns:p14="http://schemas.microsoft.com/office/powerpoint/2010/main" val="1914387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C1A1A-C4F4-AC40-A400-D4DED76C0147}"/>
              </a:ext>
            </a:extLst>
          </p:cNvPr>
          <p:cNvSpPr>
            <a:spLocks noGrp="1"/>
          </p:cNvSpPr>
          <p:nvPr>
            <p:ph type="title"/>
          </p:nvPr>
        </p:nvSpPr>
        <p:spPr/>
        <p:txBody>
          <a:bodyPr/>
          <a:lstStyle/>
          <a:p>
            <a:r>
              <a:rPr lang="en-US" dirty="0"/>
              <a:t>BCSH and HCFC Resources</a:t>
            </a:r>
          </a:p>
        </p:txBody>
      </p:sp>
      <p:sp>
        <p:nvSpPr>
          <p:cNvPr id="3" name="Content Placeholder 2">
            <a:extLst>
              <a:ext uri="{FF2B5EF4-FFF2-40B4-BE49-F238E27FC236}">
                <a16:creationId xmlns:a16="http://schemas.microsoft.com/office/drawing/2014/main" xmlns="" id="{7C186319-DC41-CF43-AE45-E93720F09B88}"/>
              </a:ext>
            </a:extLst>
          </p:cNvPr>
          <p:cNvSpPr>
            <a:spLocks noGrp="1"/>
          </p:cNvSpPr>
          <p:nvPr>
            <p:ph idx="1"/>
          </p:nvPr>
        </p:nvSpPr>
        <p:spPr>
          <a:xfrm>
            <a:off x="810000" y="2391100"/>
            <a:ext cx="11237300" cy="4053945"/>
          </a:xfrm>
        </p:spPr>
        <p:txBody>
          <a:bodyPr>
            <a:noAutofit/>
          </a:bodyPr>
          <a:lstStyle/>
          <a:p>
            <a:r>
              <a:rPr lang="en-US" sz="2000" dirty="0"/>
              <a:t>HEAP FAQs</a:t>
            </a:r>
          </a:p>
          <a:p>
            <a:r>
              <a:rPr lang="en-US" sz="2000" dirty="0"/>
              <a:t>HEAP Grant Program Guidance – August 2018, which includes </a:t>
            </a:r>
          </a:p>
          <a:p>
            <a:pPr lvl="1"/>
            <a:r>
              <a:rPr lang="en-US" sz="2000" dirty="0"/>
              <a:t>Application timeline</a:t>
            </a:r>
          </a:p>
          <a:p>
            <a:pPr lvl="1"/>
            <a:r>
              <a:rPr lang="en-US" sz="2000" dirty="0"/>
              <a:t>Sample shelter crisis declaration</a:t>
            </a:r>
          </a:p>
          <a:p>
            <a:pPr lvl="1"/>
            <a:r>
              <a:rPr lang="en-US" sz="2000" dirty="0"/>
              <a:t>Funding formula estimates</a:t>
            </a:r>
          </a:p>
          <a:p>
            <a:r>
              <a:rPr lang="en-US" sz="2000" dirty="0"/>
              <a:t>Sample Application and Instructions (released August 20)</a:t>
            </a:r>
          </a:p>
          <a:p>
            <a:r>
              <a:rPr lang="en-US" sz="2000" dirty="0"/>
              <a:t>Webinars/Workshops – TBD</a:t>
            </a:r>
          </a:p>
          <a:p>
            <a:pPr marL="0" indent="0">
              <a:buNone/>
            </a:pPr>
            <a:endParaRPr lang="en-US" sz="2000" dirty="0"/>
          </a:p>
          <a:p>
            <a:pPr marL="0" indent="0">
              <a:buNone/>
            </a:pPr>
            <a:r>
              <a:rPr lang="en-US" sz="2000" dirty="0"/>
              <a:t>All resources posted on the HEAP webpage: </a:t>
            </a:r>
            <a:r>
              <a:rPr lang="en-US" sz="2000" dirty="0">
                <a:hlinkClick r:id="rId3"/>
              </a:rPr>
              <a:t>https://www.bcsh.ca.gov/hcfc/aid_program.html</a:t>
            </a:r>
            <a:r>
              <a:rPr lang="en-US" sz="2000" dirty="0"/>
              <a:t> </a:t>
            </a:r>
          </a:p>
        </p:txBody>
      </p:sp>
    </p:spTree>
    <p:extLst>
      <p:ext uri="{BB962C8B-B14F-4D97-AF65-F5344CB8AC3E}">
        <p14:creationId xmlns:p14="http://schemas.microsoft.com/office/powerpoint/2010/main" val="12924494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Resources Addressing Youth Homelessness</a:t>
            </a:r>
          </a:p>
        </p:txBody>
      </p:sp>
      <p:sp>
        <p:nvSpPr>
          <p:cNvPr id="3" name="Content Placeholder 2"/>
          <p:cNvSpPr>
            <a:spLocks noGrp="1"/>
          </p:cNvSpPr>
          <p:nvPr>
            <p:ph idx="1"/>
          </p:nvPr>
        </p:nvSpPr>
        <p:spPr>
          <a:xfrm>
            <a:off x="533899" y="2036487"/>
            <a:ext cx="10554574" cy="4634595"/>
          </a:xfrm>
        </p:spPr>
        <p:txBody>
          <a:bodyPr>
            <a:normAutofit/>
          </a:bodyPr>
          <a:lstStyle/>
          <a:p>
            <a:r>
              <a:rPr lang="en-US" sz="2400" dirty="0"/>
              <a:t>Ending Youth Homelessness, a Guidebook series (HUD)</a:t>
            </a:r>
          </a:p>
          <a:p>
            <a:endParaRPr lang="en-US" sz="2400" dirty="0"/>
          </a:p>
          <a:p>
            <a:r>
              <a:rPr lang="en-US" sz="2400" dirty="0"/>
              <a:t>U.S. Interagency Council on Homelessness (USICH)</a:t>
            </a:r>
          </a:p>
          <a:p>
            <a:endParaRPr lang="en-US" sz="2400" dirty="0"/>
          </a:p>
          <a:p>
            <a:r>
              <a:rPr lang="en-US" sz="2400" dirty="0"/>
              <a:t>100-Day Challenges </a:t>
            </a:r>
          </a:p>
          <a:p>
            <a:endParaRPr lang="en-US" sz="2400" dirty="0"/>
          </a:p>
          <a:p>
            <a:r>
              <a:rPr lang="en-US" sz="2400" dirty="0"/>
              <a:t>Youth Homelessness Demonstration Project </a:t>
            </a:r>
          </a:p>
        </p:txBody>
      </p:sp>
    </p:spTree>
    <p:extLst>
      <p:ext uri="{BB962C8B-B14F-4D97-AF65-F5344CB8AC3E}">
        <p14:creationId xmlns:p14="http://schemas.microsoft.com/office/powerpoint/2010/main" val="11325067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FC8838-BE6A-D346-A471-DE1BE6E98B32}"/>
              </a:ext>
            </a:extLst>
          </p:cNvPr>
          <p:cNvSpPr>
            <a:spLocks noGrp="1"/>
          </p:cNvSpPr>
          <p:nvPr>
            <p:ph type="title"/>
          </p:nvPr>
        </p:nvSpPr>
        <p:spPr/>
        <p:txBody>
          <a:bodyPr/>
          <a:lstStyle/>
          <a:p>
            <a:r>
              <a:rPr lang="en-US" dirty="0"/>
              <a:t>CESH Basics</a:t>
            </a:r>
          </a:p>
        </p:txBody>
      </p:sp>
      <p:sp>
        <p:nvSpPr>
          <p:cNvPr id="3" name="Content Placeholder 2">
            <a:extLst>
              <a:ext uri="{FF2B5EF4-FFF2-40B4-BE49-F238E27FC236}">
                <a16:creationId xmlns:a16="http://schemas.microsoft.com/office/drawing/2014/main" xmlns="" id="{0DB91052-0D38-E246-9753-5E2308E8EC92}"/>
              </a:ext>
            </a:extLst>
          </p:cNvPr>
          <p:cNvSpPr>
            <a:spLocks noGrp="1"/>
          </p:cNvSpPr>
          <p:nvPr>
            <p:ph idx="1"/>
          </p:nvPr>
        </p:nvSpPr>
        <p:spPr>
          <a:xfrm>
            <a:off x="818712" y="2222287"/>
            <a:ext cx="10554574" cy="4532474"/>
          </a:xfrm>
        </p:spPr>
        <p:txBody>
          <a:bodyPr>
            <a:normAutofit/>
          </a:bodyPr>
          <a:lstStyle/>
          <a:p>
            <a:r>
              <a:rPr lang="en-US" sz="2200" dirty="0"/>
              <a:t>Administered by Department of Housing and Community Development</a:t>
            </a:r>
          </a:p>
          <a:p>
            <a:r>
              <a:rPr lang="en-US" sz="2200" dirty="0"/>
              <a:t>$53 million in one-time, flexible funding  funding</a:t>
            </a:r>
          </a:p>
          <a:p>
            <a:r>
              <a:rPr lang="en-US" sz="2200" dirty="0"/>
              <a:t>Allocated on a formula similar to state ESG funds</a:t>
            </a:r>
          </a:p>
          <a:p>
            <a:r>
              <a:rPr lang="en-US" sz="2200" dirty="0"/>
              <a:t>Eligible applicants are Administrative Entities (</a:t>
            </a:r>
            <a:r>
              <a:rPr lang="en-US" sz="2200" dirty="0" err="1"/>
              <a:t>CoC</a:t>
            </a:r>
            <a:r>
              <a:rPr lang="en-US" sz="2200" dirty="0"/>
              <a:t> Collaborative Applicants</a:t>
            </a:r>
          </a:p>
          <a:p>
            <a:r>
              <a:rPr lang="en-US" sz="2200" dirty="0"/>
              <a:t>Must use Coordinated Entry/HMIS/Housing First</a:t>
            </a:r>
          </a:p>
          <a:p>
            <a:r>
              <a:rPr lang="en-US" sz="2200" dirty="0"/>
              <a:t>Five-year contracts</a:t>
            </a:r>
          </a:p>
          <a:p>
            <a:endParaRPr lang="en-US" dirty="0"/>
          </a:p>
        </p:txBody>
      </p:sp>
    </p:spTree>
    <p:extLst>
      <p:ext uri="{BB962C8B-B14F-4D97-AF65-F5344CB8AC3E}">
        <p14:creationId xmlns:p14="http://schemas.microsoft.com/office/powerpoint/2010/main" val="3530915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48F29-7E0E-B74D-BBC7-AA318A2ADBB1}"/>
              </a:ext>
            </a:extLst>
          </p:cNvPr>
          <p:cNvSpPr>
            <a:spLocks noGrp="1"/>
          </p:cNvSpPr>
          <p:nvPr>
            <p:ph type="title"/>
          </p:nvPr>
        </p:nvSpPr>
        <p:spPr/>
        <p:txBody>
          <a:bodyPr/>
          <a:lstStyle/>
          <a:p>
            <a:r>
              <a:rPr lang="en-US" dirty="0"/>
              <a:t>Eligible Activities</a:t>
            </a:r>
          </a:p>
        </p:txBody>
      </p:sp>
      <p:sp>
        <p:nvSpPr>
          <p:cNvPr id="3" name="Content Placeholder 2">
            <a:extLst>
              <a:ext uri="{FF2B5EF4-FFF2-40B4-BE49-F238E27FC236}">
                <a16:creationId xmlns:a16="http://schemas.microsoft.com/office/drawing/2014/main" xmlns="" id="{5A233D20-9DF9-F245-88C1-BE1616735134}"/>
              </a:ext>
            </a:extLst>
          </p:cNvPr>
          <p:cNvSpPr>
            <a:spLocks noGrp="1"/>
          </p:cNvSpPr>
          <p:nvPr>
            <p:ph idx="1"/>
          </p:nvPr>
        </p:nvSpPr>
        <p:spPr>
          <a:xfrm>
            <a:off x="818712" y="2222287"/>
            <a:ext cx="10554574" cy="4384990"/>
          </a:xfrm>
        </p:spPr>
        <p:txBody>
          <a:bodyPr>
            <a:normAutofit/>
          </a:bodyPr>
          <a:lstStyle/>
          <a:p>
            <a:r>
              <a:rPr lang="en-US" dirty="0"/>
              <a:t>Strengthening HMIS, </a:t>
            </a:r>
            <a:r>
              <a:rPr lang="en-US" dirty="0" err="1"/>
              <a:t>CESm</a:t>
            </a:r>
            <a:endParaRPr lang="en-US" dirty="0"/>
          </a:p>
          <a:p>
            <a:r>
              <a:rPr lang="en-US" dirty="0"/>
              <a:t>Creating or strengthening coordinated entry systems,</a:t>
            </a:r>
          </a:p>
          <a:p>
            <a:r>
              <a:rPr lang="en-US" dirty="0"/>
              <a:t>Providing rental assistance for individuals or families for up to 48 months (rental</a:t>
            </a:r>
          </a:p>
          <a:p>
            <a:r>
              <a:rPr lang="en-US" dirty="0"/>
              <a:t>assistance may exceed HUD’s Fair Market Rent (FMR) standards, so long as the rent</a:t>
            </a:r>
          </a:p>
          <a:p>
            <a:r>
              <a:rPr lang="en-US" dirty="0"/>
              <a:t>payment does not exceed two times the FMR standard),</a:t>
            </a:r>
          </a:p>
          <a:p>
            <a:r>
              <a:rPr lang="en-US" dirty="0"/>
              <a:t>Housing relocation &amp; stabilization services for people experiencing homelessness or risk</a:t>
            </a:r>
          </a:p>
          <a:p>
            <a:r>
              <a:rPr lang="en-US" dirty="0"/>
              <a:t>of homelessness,</a:t>
            </a:r>
          </a:p>
          <a:p>
            <a:r>
              <a:rPr lang="en-US" dirty="0"/>
              <a:t>Capitalized operating subsidies for homeless individuals and families to access new or</a:t>
            </a:r>
          </a:p>
          <a:p>
            <a:r>
              <a:rPr lang="en-US" dirty="0"/>
              <a:t>existing affordable and supportive housing projects (capitalized as a 15-year reserve),</a:t>
            </a:r>
          </a:p>
          <a:p>
            <a:endParaRPr lang="en-US" dirty="0"/>
          </a:p>
        </p:txBody>
      </p:sp>
    </p:spTree>
    <p:extLst>
      <p:ext uri="{BB962C8B-B14F-4D97-AF65-F5344CB8AC3E}">
        <p14:creationId xmlns:p14="http://schemas.microsoft.com/office/powerpoint/2010/main" val="27853242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403666-7171-D549-8CD3-D30968CDA898}"/>
              </a:ext>
            </a:extLst>
          </p:cNvPr>
          <p:cNvSpPr>
            <a:spLocks noGrp="1"/>
          </p:cNvSpPr>
          <p:nvPr>
            <p:ph type="title"/>
          </p:nvPr>
        </p:nvSpPr>
        <p:spPr/>
        <p:txBody>
          <a:bodyPr/>
          <a:lstStyle/>
          <a:p>
            <a:r>
              <a:rPr lang="en-US" dirty="0"/>
              <a:t>Eligible Activities</a:t>
            </a:r>
          </a:p>
        </p:txBody>
      </p:sp>
      <p:sp>
        <p:nvSpPr>
          <p:cNvPr id="3" name="Content Placeholder 2">
            <a:extLst>
              <a:ext uri="{FF2B5EF4-FFF2-40B4-BE49-F238E27FC236}">
                <a16:creationId xmlns:a16="http://schemas.microsoft.com/office/drawing/2014/main" xmlns="" id="{3925727B-79E1-9B4A-8668-D4AF96FEBAA5}"/>
              </a:ext>
            </a:extLst>
          </p:cNvPr>
          <p:cNvSpPr>
            <a:spLocks noGrp="1"/>
          </p:cNvSpPr>
          <p:nvPr>
            <p:ph idx="1"/>
          </p:nvPr>
        </p:nvSpPr>
        <p:spPr>
          <a:xfrm>
            <a:off x="818712" y="2315496"/>
            <a:ext cx="10554574" cy="4542504"/>
          </a:xfrm>
        </p:spPr>
        <p:txBody>
          <a:bodyPr>
            <a:normAutofit lnSpcReduction="10000"/>
          </a:bodyPr>
          <a:lstStyle/>
          <a:p>
            <a:r>
              <a:rPr lang="en-US" sz="1900" dirty="0"/>
              <a:t>Flexible housing subsidy funds for local programs that combine local resources to pay for</a:t>
            </a:r>
          </a:p>
          <a:p>
            <a:r>
              <a:rPr lang="en-US" sz="1900" dirty="0"/>
              <a:t>rental assistance, bridge subsidies, vacancy payments, project-based rent, or operating</a:t>
            </a:r>
          </a:p>
          <a:p>
            <a:r>
              <a:rPr lang="en-US" sz="1900" dirty="0"/>
              <a:t>reserves (all of which must follow the rental assistance guidelines above, in setting a</a:t>
            </a:r>
          </a:p>
          <a:p>
            <a:r>
              <a:rPr lang="en-US" sz="1900" dirty="0"/>
              <a:t>maximum of 48 months of assistance with the FMR limits),</a:t>
            </a:r>
          </a:p>
          <a:p>
            <a:r>
              <a:rPr lang="en-US" sz="1900" dirty="0"/>
              <a:t>Operating support for emergency housing interventions, including navigation centers that</a:t>
            </a:r>
          </a:p>
          <a:p>
            <a:r>
              <a:rPr lang="en-US" sz="1900" dirty="0"/>
              <a:t>work to connect people to permanent housing, income supports, shelters, street outreach,</a:t>
            </a:r>
          </a:p>
          <a:p>
            <a:r>
              <a:rPr lang="en-US" sz="1900" dirty="0"/>
              <a:t>and shelter diversion (limited to 40% of any one grant award), and</a:t>
            </a:r>
          </a:p>
          <a:p>
            <a:r>
              <a:rPr lang="en-US" sz="1900" dirty="0"/>
              <a:t>Communitywide planning to address homelessness systematically.</a:t>
            </a:r>
          </a:p>
          <a:p>
            <a:pPr marL="0" indent="0">
              <a:buNone/>
            </a:pPr>
            <a:endParaRPr lang="en-US" dirty="0"/>
          </a:p>
        </p:txBody>
      </p:sp>
    </p:spTree>
    <p:extLst>
      <p:ext uri="{BB962C8B-B14F-4D97-AF65-F5344CB8AC3E}">
        <p14:creationId xmlns:p14="http://schemas.microsoft.com/office/powerpoint/2010/main" val="14789216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DB8D91-C0CF-864C-8B56-BF1D9B6CA78A}"/>
              </a:ext>
            </a:extLst>
          </p:cNvPr>
          <p:cNvSpPr>
            <a:spLocks noGrp="1"/>
          </p:cNvSpPr>
          <p:nvPr>
            <p:ph type="title"/>
          </p:nvPr>
        </p:nvSpPr>
        <p:spPr/>
        <p:txBody>
          <a:bodyPr/>
          <a:lstStyle/>
          <a:p>
            <a:r>
              <a:rPr lang="en-US" dirty="0"/>
              <a:t>CESH Timeline</a:t>
            </a:r>
          </a:p>
        </p:txBody>
      </p:sp>
      <p:sp>
        <p:nvSpPr>
          <p:cNvPr id="3" name="Content Placeholder 2">
            <a:extLst>
              <a:ext uri="{FF2B5EF4-FFF2-40B4-BE49-F238E27FC236}">
                <a16:creationId xmlns:a16="http://schemas.microsoft.com/office/drawing/2014/main" xmlns="" id="{D73970DA-F1E1-C742-95FE-3FF3AC99A156}"/>
              </a:ext>
            </a:extLst>
          </p:cNvPr>
          <p:cNvSpPr>
            <a:spLocks noGrp="1"/>
          </p:cNvSpPr>
          <p:nvPr>
            <p:ph idx="1"/>
          </p:nvPr>
        </p:nvSpPr>
        <p:spPr/>
        <p:txBody>
          <a:bodyPr>
            <a:normAutofit/>
          </a:bodyPr>
          <a:lstStyle/>
          <a:p>
            <a:r>
              <a:rPr lang="en-US" sz="2200" dirty="0"/>
              <a:t>NOFA Released by HCD on August 15</a:t>
            </a:r>
            <a:r>
              <a:rPr lang="en-US" sz="2200" baseline="30000" dirty="0"/>
              <a:t>th</a:t>
            </a:r>
            <a:endParaRPr lang="en-US" sz="2200" dirty="0"/>
          </a:p>
          <a:p>
            <a:r>
              <a:rPr lang="en-US" sz="2200" dirty="0"/>
              <a:t>For funding in November, response due by September 27</a:t>
            </a:r>
            <a:r>
              <a:rPr lang="en-US" sz="2200" baseline="30000" dirty="0"/>
              <a:t>th</a:t>
            </a:r>
            <a:r>
              <a:rPr lang="en-US" sz="2200" dirty="0"/>
              <a:t> </a:t>
            </a:r>
          </a:p>
          <a:p>
            <a:r>
              <a:rPr lang="en-US" sz="2200" dirty="0"/>
              <a:t>Latest deadline – October 15th for funding awarded in December</a:t>
            </a:r>
          </a:p>
          <a:p>
            <a:r>
              <a:rPr lang="en-US" sz="2200" dirty="0"/>
              <a:t>No funding for communities who do not apply by October 15</a:t>
            </a:r>
            <a:r>
              <a:rPr lang="en-US" sz="2200" baseline="30000" dirty="0"/>
              <a:t>th</a:t>
            </a:r>
            <a:r>
              <a:rPr lang="en-US" sz="2200" dirty="0"/>
              <a:t> </a:t>
            </a:r>
          </a:p>
        </p:txBody>
      </p:sp>
    </p:spTree>
    <p:extLst>
      <p:ext uri="{BB962C8B-B14F-4D97-AF65-F5344CB8AC3E}">
        <p14:creationId xmlns:p14="http://schemas.microsoft.com/office/powerpoint/2010/main" val="39679942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6B0C32-92EF-0248-B9DC-503D4F2EC0CC}"/>
              </a:ext>
            </a:extLst>
          </p:cNvPr>
          <p:cNvSpPr>
            <a:spLocks noGrp="1"/>
          </p:cNvSpPr>
          <p:nvPr>
            <p:ph type="title"/>
          </p:nvPr>
        </p:nvSpPr>
        <p:spPr/>
        <p:txBody>
          <a:bodyPr/>
          <a:lstStyle/>
          <a:p>
            <a:r>
              <a:rPr lang="en-US" dirty="0"/>
              <a:t>CESH Resources</a:t>
            </a:r>
          </a:p>
        </p:txBody>
      </p:sp>
      <p:sp>
        <p:nvSpPr>
          <p:cNvPr id="3" name="Content Placeholder 2">
            <a:extLst>
              <a:ext uri="{FF2B5EF4-FFF2-40B4-BE49-F238E27FC236}">
                <a16:creationId xmlns:a16="http://schemas.microsoft.com/office/drawing/2014/main" xmlns="" id="{1ACE2A54-77C5-5349-9CEC-CEE8CA29ED8D}"/>
              </a:ext>
            </a:extLst>
          </p:cNvPr>
          <p:cNvSpPr>
            <a:spLocks noGrp="1"/>
          </p:cNvSpPr>
          <p:nvPr>
            <p:ph idx="1"/>
          </p:nvPr>
        </p:nvSpPr>
        <p:spPr/>
        <p:txBody>
          <a:bodyPr/>
          <a:lstStyle/>
          <a:p>
            <a:endParaRPr lang="en-US" dirty="0">
              <a:hlinkClick r:id="" action="ppaction://noaction"/>
            </a:endParaRPr>
          </a:p>
          <a:p>
            <a:endParaRPr lang="en-US" dirty="0">
              <a:hlinkClick r:id="" action="ppaction://noaction"/>
            </a:endParaRPr>
          </a:p>
          <a:p>
            <a:r>
              <a:rPr lang="en-US" dirty="0">
                <a:hlinkClick r:id="" action="ppaction://noaction"/>
              </a:rPr>
              <a:t>NOFA, other resources available at HCD</a:t>
            </a:r>
          </a:p>
          <a:p>
            <a:r>
              <a:rPr lang="en-US" dirty="0">
                <a:hlinkClick r:id="" action="ppaction://noaction"/>
              </a:rPr>
              <a:t>Trainings available</a:t>
            </a:r>
          </a:p>
          <a:p>
            <a:r>
              <a:rPr lang="en-US" dirty="0">
                <a:hlinkClick r:id="" action="ppaction://noaction"/>
              </a:rPr>
              <a:t>http://www.hcd.ca.gov/grants-funding/active-funding/cesh.shtml</a:t>
            </a:r>
            <a:endParaRPr lang="en-US" dirty="0"/>
          </a:p>
          <a:p>
            <a:endParaRPr lang="en-US" dirty="0"/>
          </a:p>
        </p:txBody>
      </p:sp>
    </p:spTree>
    <p:extLst>
      <p:ext uri="{BB962C8B-B14F-4D97-AF65-F5344CB8AC3E}">
        <p14:creationId xmlns:p14="http://schemas.microsoft.com/office/powerpoint/2010/main" val="13855005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D0B333-F7F6-CF45-9959-A68C95B0C7CF}"/>
              </a:ext>
            </a:extLst>
          </p:cNvPr>
          <p:cNvSpPr>
            <a:spLocks noGrp="1"/>
          </p:cNvSpPr>
          <p:nvPr>
            <p:ph type="title"/>
          </p:nvPr>
        </p:nvSpPr>
        <p:spPr/>
        <p:txBody>
          <a:bodyPr/>
          <a:lstStyle/>
          <a:p>
            <a:r>
              <a:rPr lang="en-US" dirty="0"/>
              <a:t>NPLH Basics</a:t>
            </a:r>
          </a:p>
        </p:txBody>
      </p:sp>
      <p:sp>
        <p:nvSpPr>
          <p:cNvPr id="3" name="Content Placeholder 2">
            <a:extLst>
              <a:ext uri="{FF2B5EF4-FFF2-40B4-BE49-F238E27FC236}">
                <a16:creationId xmlns:a16="http://schemas.microsoft.com/office/drawing/2014/main" xmlns="" id="{5FF1AF71-7E33-1246-8340-CAD90FAF101F}"/>
              </a:ext>
            </a:extLst>
          </p:cNvPr>
          <p:cNvSpPr>
            <a:spLocks noGrp="1"/>
          </p:cNvSpPr>
          <p:nvPr>
            <p:ph idx="1"/>
          </p:nvPr>
        </p:nvSpPr>
        <p:spPr>
          <a:xfrm>
            <a:off x="818712" y="2222287"/>
            <a:ext cx="10554574" cy="4635713"/>
          </a:xfrm>
        </p:spPr>
        <p:txBody>
          <a:bodyPr>
            <a:normAutofit/>
          </a:bodyPr>
          <a:lstStyle/>
          <a:p>
            <a:r>
              <a:rPr lang="en-US" sz="2000" dirty="0"/>
              <a:t>$2 billion in bond funds allocated in 2016; now being validated in court</a:t>
            </a:r>
          </a:p>
          <a:p>
            <a:r>
              <a:rPr lang="en-US" sz="2000" dirty="0"/>
              <a:t>Purpose: Acquire, design, construct, rehabilitate or preserve permanent supportive housing</a:t>
            </a:r>
          </a:p>
          <a:p>
            <a:r>
              <a:rPr lang="en-US" sz="2000" dirty="0"/>
              <a:t>Population to be served: Adults with serious mental illness, children with severe emotional disorders and their families, persons with mental disorder (with specific symptoms/needs) and are homeless, chronically homeless or at risk</a:t>
            </a:r>
          </a:p>
          <a:p>
            <a:r>
              <a:rPr lang="en-US" sz="2000" dirty="0"/>
              <a:t>Eligible applicants – counties</a:t>
            </a:r>
          </a:p>
          <a:p>
            <a:r>
              <a:rPr lang="en-US" sz="2000" dirty="0"/>
              <a:t>Threshold requirements include Homeless Plan (template available from HCD)</a:t>
            </a:r>
          </a:p>
        </p:txBody>
      </p:sp>
    </p:spTree>
    <p:extLst>
      <p:ext uri="{BB962C8B-B14F-4D97-AF65-F5344CB8AC3E}">
        <p14:creationId xmlns:p14="http://schemas.microsoft.com/office/powerpoint/2010/main" val="236080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C778C-5BDD-FC4E-B749-9A5F60BFB345}"/>
              </a:ext>
            </a:extLst>
          </p:cNvPr>
          <p:cNvSpPr>
            <a:spLocks noGrp="1"/>
          </p:cNvSpPr>
          <p:nvPr>
            <p:ph type="title"/>
          </p:nvPr>
        </p:nvSpPr>
        <p:spPr/>
        <p:txBody>
          <a:bodyPr/>
          <a:lstStyle/>
          <a:p>
            <a:r>
              <a:rPr lang="en-US" dirty="0"/>
              <a:t>NPLH Timeline</a:t>
            </a:r>
          </a:p>
        </p:txBody>
      </p:sp>
      <p:sp>
        <p:nvSpPr>
          <p:cNvPr id="3" name="Content Placeholder 2">
            <a:extLst>
              <a:ext uri="{FF2B5EF4-FFF2-40B4-BE49-F238E27FC236}">
                <a16:creationId xmlns:a16="http://schemas.microsoft.com/office/drawing/2014/main" xmlns="" id="{01BD0523-4B01-BC46-B1BC-AA5837ECD137}"/>
              </a:ext>
            </a:extLst>
          </p:cNvPr>
          <p:cNvSpPr>
            <a:spLocks noGrp="1"/>
          </p:cNvSpPr>
          <p:nvPr>
            <p:ph idx="1"/>
          </p:nvPr>
        </p:nvSpPr>
        <p:spPr/>
        <p:txBody>
          <a:bodyPr>
            <a:normAutofit/>
          </a:bodyPr>
          <a:lstStyle/>
          <a:p>
            <a:r>
              <a:rPr lang="en-US" sz="2000" dirty="0"/>
              <a:t>Noncompetitive Allocation NOFA issued August 15</a:t>
            </a:r>
            <a:r>
              <a:rPr lang="en-US" sz="2000" baseline="30000" dirty="0"/>
              <a:t>th</a:t>
            </a:r>
          </a:p>
          <a:p>
            <a:r>
              <a:rPr lang="en-US" sz="2000" dirty="0"/>
              <a:t>Applications due Winter 2018-2019; deadline to submit documentation to accept noncompetitive allocation August 15, 2019</a:t>
            </a:r>
          </a:p>
          <a:p>
            <a:r>
              <a:rPr lang="en-US" sz="2000" dirty="0"/>
              <a:t>Applications submitted on a rolling basis through February 15,  2021</a:t>
            </a:r>
          </a:p>
        </p:txBody>
      </p:sp>
    </p:spTree>
    <p:extLst>
      <p:ext uri="{BB962C8B-B14F-4D97-AF65-F5344CB8AC3E}">
        <p14:creationId xmlns:p14="http://schemas.microsoft.com/office/powerpoint/2010/main" val="39141501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2DF0F-727A-884A-9A70-14770AF12233}"/>
              </a:ext>
            </a:extLst>
          </p:cNvPr>
          <p:cNvSpPr>
            <a:spLocks noGrp="1"/>
          </p:cNvSpPr>
          <p:nvPr>
            <p:ph type="title"/>
          </p:nvPr>
        </p:nvSpPr>
        <p:spPr/>
        <p:txBody>
          <a:bodyPr/>
          <a:lstStyle/>
          <a:p>
            <a:r>
              <a:rPr lang="en-US" dirty="0"/>
              <a:t>NPLH Resources and Trainings</a:t>
            </a:r>
          </a:p>
        </p:txBody>
      </p:sp>
      <p:sp>
        <p:nvSpPr>
          <p:cNvPr id="3" name="Content Placeholder 2">
            <a:extLst>
              <a:ext uri="{FF2B5EF4-FFF2-40B4-BE49-F238E27FC236}">
                <a16:creationId xmlns:a16="http://schemas.microsoft.com/office/drawing/2014/main" xmlns="" id="{310F609F-04AC-934E-86AE-B73F4A7251C4}"/>
              </a:ext>
            </a:extLst>
          </p:cNvPr>
          <p:cNvSpPr>
            <a:spLocks noGrp="1"/>
          </p:cNvSpPr>
          <p:nvPr>
            <p:ph idx="1"/>
          </p:nvPr>
        </p:nvSpPr>
        <p:spPr/>
        <p:txBody>
          <a:bodyPr/>
          <a:lstStyle/>
          <a:p>
            <a:r>
              <a:rPr lang="en-US" dirty="0"/>
              <a:t>HCD website features resources: </a:t>
            </a:r>
            <a:r>
              <a:rPr lang="en-US" dirty="0">
                <a:hlinkClick r:id="rId2"/>
              </a:rPr>
              <a:t>http://www.hcd.ca.gov/grants-funding/active-funding/nplh.shtml#guidelines</a:t>
            </a:r>
            <a:endParaRPr lang="en-US" dirty="0"/>
          </a:p>
          <a:p>
            <a:r>
              <a:rPr lang="en-US" dirty="0"/>
              <a:t>Trainings and webinars scheduled August 24, 2018</a:t>
            </a:r>
          </a:p>
        </p:txBody>
      </p:sp>
    </p:spTree>
    <p:extLst>
      <p:ext uri="{BB962C8B-B14F-4D97-AF65-F5344CB8AC3E}">
        <p14:creationId xmlns:p14="http://schemas.microsoft.com/office/powerpoint/2010/main" val="435492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4C98B2-0EB3-AD42-9309-08D38A8A6A12}"/>
              </a:ext>
            </a:extLst>
          </p:cNvPr>
          <p:cNvSpPr>
            <a:spLocks noGrp="1"/>
          </p:cNvSpPr>
          <p:nvPr>
            <p:ph type="title"/>
          </p:nvPr>
        </p:nvSpPr>
        <p:spPr/>
        <p:txBody>
          <a:bodyPr/>
          <a:lstStyle/>
          <a:p>
            <a:r>
              <a:rPr lang="en-US" sz="4400" dirty="0"/>
              <a:t>Questions?</a:t>
            </a:r>
          </a:p>
        </p:txBody>
      </p:sp>
      <p:pic>
        <p:nvPicPr>
          <p:cNvPr id="5" name="Content Placeholder 4">
            <a:extLst>
              <a:ext uri="{FF2B5EF4-FFF2-40B4-BE49-F238E27FC236}">
                <a16:creationId xmlns:a16="http://schemas.microsoft.com/office/drawing/2014/main" xmlns="" id="{575EA0FC-8CAE-9745-8640-B26DA474ADE0}"/>
              </a:ext>
            </a:extLst>
          </p:cNvPr>
          <p:cNvPicPr>
            <a:picLocks noChangeAspect="1"/>
          </p:cNvPicPr>
          <p:nvPr/>
        </p:nvPicPr>
        <p:blipFill>
          <a:blip r:embed="rId3"/>
          <a:stretch>
            <a:fillRect/>
          </a:stretch>
        </p:blipFill>
        <p:spPr>
          <a:xfrm>
            <a:off x="8719152" y="6055884"/>
            <a:ext cx="3272446" cy="612053"/>
          </a:xfrm>
          <a:prstGeom prst="rect">
            <a:avLst/>
          </a:prstGeom>
          <a:effectLst/>
        </p:spPr>
      </p:pic>
    </p:spTree>
    <p:extLst>
      <p:ext uri="{BB962C8B-B14F-4D97-AF65-F5344CB8AC3E}">
        <p14:creationId xmlns:p14="http://schemas.microsoft.com/office/powerpoint/2010/main" val="39466490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96166-A206-5443-9D8D-6E340DD88D2A}"/>
              </a:ext>
            </a:extLst>
          </p:cNvPr>
          <p:cNvSpPr>
            <a:spLocks noGrp="1"/>
          </p:cNvSpPr>
          <p:nvPr>
            <p:ph type="title"/>
          </p:nvPr>
        </p:nvSpPr>
        <p:spPr/>
        <p:txBody>
          <a:bodyPr/>
          <a:lstStyle/>
          <a:p>
            <a:r>
              <a:rPr lang="en-US" dirty="0"/>
              <a:t>Upcoming Northern California Homelessness Roundtable</a:t>
            </a:r>
          </a:p>
        </p:txBody>
      </p:sp>
      <p:sp>
        <p:nvSpPr>
          <p:cNvPr id="3" name="Text Placeholder 2">
            <a:extLst>
              <a:ext uri="{FF2B5EF4-FFF2-40B4-BE49-F238E27FC236}">
                <a16:creationId xmlns:a16="http://schemas.microsoft.com/office/drawing/2014/main" xmlns="" id="{BFF17ED6-5AC9-6A4C-AE7C-CE930C964017}"/>
              </a:ext>
            </a:extLst>
          </p:cNvPr>
          <p:cNvSpPr>
            <a:spLocks noGrp="1"/>
          </p:cNvSpPr>
          <p:nvPr>
            <p:ph type="body" idx="1"/>
          </p:nvPr>
        </p:nvSpPr>
        <p:spPr>
          <a:xfrm>
            <a:off x="853190" y="4443680"/>
            <a:ext cx="5891636" cy="2180640"/>
          </a:xfrm>
        </p:spPr>
        <p:txBody>
          <a:bodyPr/>
          <a:lstStyle/>
          <a:p>
            <a:endParaRPr lang="en-US" sz="3200" b="1" dirty="0"/>
          </a:p>
          <a:p>
            <a:r>
              <a:rPr lang="en-US" sz="3200" b="1" dirty="0"/>
              <a:t>November 29, 2018</a:t>
            </a:r>
          </a:p>
        </p:txBody>
      </p:sp>
    </p:spTree>
    <p:extLst>
      <p:ext uri="{BB962C8B-B14F-4D97-AF65-F5344CB8AC3E}">
        <p14:creationId xmlns:p14="http://schemas.microsoft.com/office/powerpoint/2010/main" val="14152576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TotalTime>
  <Words>7288</Words>
  <Application>Microsoft Macintosh PowerPoint</Application>
  <PresentationFormat>Widescreen</PresentationFormat>
  <Paragraphs>825</Paragraphs>
  <Slides>100</Slides>
  <Notes>76</Notes>
  <HiddenSlides>11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100</vt:i4>
      </vt:variant>
    </vt:vector>
  </HeadingPairs>
  <TitlesOfParts>
    <vt:vector size="111" baseType="lpstr">
      <vt:lpstr>Arial</vt:lpstr>
      <vt:lpstr>Calibri</vt:lpstr>
      <vt:lpstr>Century Gothic</vt:lpstr>
      <vt:lpstr>Chalkboard</vt:lpstr>
      <vt:lpstr>Garamond</vt:lpstr>
      <vt:lpstr>Mangal</vt:lpstr>
      <vt:lpstr>Tahoma</vt:lpstr>
      <vt:lpstr>Wingdings</vt:lpstr>
      <vt:lpstr>Wingdings 2</vt:lpstr>
      <vt:lpstr>Quotable</vt:lpstr>
      <vt:lpstr>Organic</vt:lpstr>
      <vt:lpstr>Northern California Homelessness Roundtable</vt:lpstr>
      <vt:lpstr>Welcome! Northern California Homelessness Roundtable</vt:lpstr>
      <vt:lpstr>Who we are…</vt:lpstr>
      <vt:lpstr>Today’s Agenda</vt:lpstr>
      <vt:lpstr>Session One: Youth Homelessness &amp; System Mapping</vt:lpstr>
      <vt:lpstr>Why Focus on Youth?</vt:lpstr>
      <vt:lpstr>    Homeless Emergency Aid Program: Funding from the CA Homeless Coordinating and Financing Council </vt:lpstr>
      <vt:lpstr>Definition of Homeless Youth</vt:lpstr>
      <vt:lpstr>Helpful Resources Addressing Youth Homelessness</vt:lpstr>
      <vt:lpstr>HUD Ending Youth Homelessness Guidebook Series </vt:lpstr>
      <vt:lpstr>United States Interagency Council on Homelessness</vt:lpstr>
      <vt:lpstr>United States Interagency Council on Homelessness</vt:lpstr>
      <vt:lpstr>USICH: Criteria and Benchmarks for Achieving the Goal of Ending Youth Homelessness</vt:lpstr>
      <vt:lpstr>100-Day Challenges</vt:lpstr>
      <vt:lpstr>100-Day Challenge Columbus, OH: Creating and Utilizing a Youth By-Name List</vt:lpstr>
      <vt:lpstr>Youth Homelessness Demonstration Project Overview</vt:lpstr>
      <vt:lpstr>Youth Demonstration Project Recipients Include:</vt:lpstr>
      <vt:lpstr>Youth Demonstration Project Principles</vt:lpstr>
      <vt:lpstr>San Francisco – YHDP Plan </vt:lpstr>
      <vt:lpstr>San Francisco – YHDP Plan </vt:lpstr>
      <vt:lpstr>Santa Cruz – YHDP Plan </vt:lpstr>
      <vt:lpstr>Takeaways from the YHDP</vt:lpstr>
      <vt:lpstr>How to Begin Planning a Better Youth System</vt:lpstr>
      <vt:lpstr>System Mapping </vt:lpstr>
      <vt:lpstr>How Can System Maps Be Used to Improve Youth Service Delivery?</vt:lpstr>
      <vt:lpstr>How Can System Maps Be Used to Improve Youth Service Delivery?</vt:lpstr>
      <vt:lpstr>Why It’s Important </vt:lpstr>
      <vt:lpstr>How To Begin the System Mapping Process</vt:lpstr>
      <vt:lpstr>Youth Engagement </vt:lpstr>
      <vt:lpstr>The Process Should Include</vt:lpstr>
      <vt:lpstr>The First Step: Asset Overview</vt:lpstr>
      <vt:lpstr>System Mapping in Action: Gaps, Overlaps, and Action Steps </vt:lpstr>
      <vt:lpstr>System Mapping in Action: CT Balance of State Continuum of Care</vt:lpstr>
      <vt:lpstr>System Mapping in Action: Southeastern Kentucky</vt:lpstr>
      <vt:lpstr>System Mapping in Action: Hamilton County</vt:lpstr>
      <vt:lpstr>System Mapping in Action: San Francisco</vt:lpstr>
      <vt:lpstr>Questions?</vt:lpstr>
      <vt:lpstr>Next Steps: Activity</vt:lpstr>
      <vt:lpstr>Session Two: Building Partnerships to Serve Survivors of Domestic Violence</vt:lpstr>
      <vt:lpstr>Building Partnerships to Serve Survivors of Domestic Violence</vt:lpstr>
      <vt:lpstr>CoC Roll Call</vt:lpstr>
      <vt:lpstr>HUD Updates</vt:lpstr>
      <vt:lpstr>HUD Updates</vt:lpstr>
      <vt:lpstr>Session Three: Inspections: Housing Quality Standards, Lead-Based Paint &amp; Documentation</vt:lpstr>
      <vt:lpstr>Housing Quality Standards Inspections</vt:lpstr>
      <vt:lpstr>Agenda</vt:lpstr>
      <vt:lpstr>Why are HQS Inspections Important?</vt:lpstr>
      <vt:lpstr>Background on HQS Requirements:  CoC Program Interim Rule</vt:lpstr>
      <vt:lpstr>CoC Program Interim Rule  Recordkeeping Requirements</vt:lpstr>
      <vt:lpstr>Background on HQS Requirements:  Other Regulations</vt:lpstr>
      <vt:lpstr>Other Regulations (cont.)</vt:lpstr>
      <vt:lpstr>You Try It!  CoC Interim Rule and Other Regulations</vt:lpstr>
      <vt:lpstr>Discretion and Tenant Preference</vt:lpstr>
      <vt:lpstr>HUD HQS Checklist and Inspection Guide </vt:lpstr>
      <vt:lpstr>Definitions</vt:lpstr>
      <vt:lpstr>Unit Requirements in General  (special housing type requirements are in your guide but we will define today)</vt:lpstr>
      <vt:lpstr>Ceilings, Floors, and Walls</vt:lpstr>
      <vt:lpstr>Lead-Based Paint</vt:lpstr>
      <vt:lpstr>Lead-Based Paint and Rental Assistance</vt:lpstr>
      <vt:lpstr>Lead-Based Paint and Leasing</vt:lpstr>
      <vt:lpstr>Lead-Based Paint and Other Project Types</vt:lpstr>
      <vt:lpstr>You Try It!  Lead Based Paint</vt:lpstr>
      <vt:lpstr>Special Housing Types</vt:lpstr>
      <vt:lpstr>Inspection Checklist: Items to Bring</vt:lpstr>
      <vt:lpstr>Tips</vt:lpstr>
      <vt:lpstr>QUIZ TIME!</vt:lpstr>
      <vt:lpstr>PowerPoint Presentation</vt:lpstr>
      <vt:lpstr>PowerPoint Presentation</vt:lpstr>
      <vt:lpstr>PowerPoint Presentation</vt:lpstr>
      <vt:lpstr>Resources</vt:lpstr>
      <vt:lpstr>PowerPoint Presentation</vt:lpstr>
      <vt:lpstr>State Legislative and Funding Updates</vt:lpstr>
      <vt:lpstr>State Legislative and Funding Updates </vt:lpstr>
      <vt:lpstr>Federal Legislative Updates</vt:lpstr>
      <vt:lpstr>Session Four: Preparing for New State Homeless Funding</vt:lpstr>
      <vt:lpstr> Preparing for New State Homeless Funding </vt:lpstr>
      <vt:lpstr>Major Programs, Many Acronyms</vt:lpstr>
      <vt:lpstr>Timelines and Status</vt:lpstr>
      <vt:lpstr> HEAP Basics</vt:lpstr>
      <vt:lpstr>Eligible Activities</vt:lpstr>
      <vt:lpstr>Ideas for Use</vt:lpstr>
      <vt:lpstr>Ideas for Use</vt:lpstr>
      <vt:lpstr>Applying for Homeless Emergency Aid Program Funding</vt:lpstr>
      <vt:lpstr>Local Collaborative Application Process</vt:lpstr>
      <vt:lpstr>Shelter Crisis Requirement</vt:lpstr>
      <vt:lpstr>What is a shelter crisis?</vt:lpstr>
      <vt:lpstr>How to Declare a Shelter Crisis</vt:lpstr>
      <vt:lpstr>HEAP Application &amp; Timeline</vt:lpstr>
      <vt:lpstr>BCSH and HCFC Resources</vt:lpstr>
      <vt:lpstr>CESH Basics</vt:lpstr>
      <vt:lpstr>Eligible Activities</vt:lpstr>
      <vt:lpstr>Eligible Activities</vt:lpstr>
      <vt:lpstr>CESH Timeline</vt:lpstr>
      <vt:lpstr>CESH Resources</vt:lpstr>
      <vt:lpstr>NPLH Basics</vt:lpstr>
      <vt:lpstr>NPLH Timeline</vt:lpstr>
      <vt:lpstr>NPLH Resources and Trainings</vt:lpstr>
      <vt:lpstr>Questions?</vt:lpstr>
      <vt:lpstr>Upcoming Northern California Homelessness Roundtable</vt:lpstr>
      <vt:lpstr>THANK YOU!</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California Homelessness Roundtable</dc:title>
  <dc:creator>Microsoft Office User</dc:creator>
  <cp:lastModifiedBy>Nora Breslin</cp:lastModifiedBy>
  <cp:revision>51</cp:revision>
  <dcterms:created xsi:type="dcterms:W3CDTF">2018-02-20T04:14:33Z</dcterms:created>
  <dcterms:modified xsi:type="dcterms:W3CDTF">2018-08-23T05:11:37Z</dcterms:modified>
</cp:coreProperties>
</file>